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Lst>
  <p:sldSz cy="5143500" cx="9144000"/>
  <p:notesSz cx="6858000" cy="9144000"/>
  <p:embeddedFontLst>
    <p:embeddedFont>
      <p:font typeface="Raleway"/>
      <p:regular r:id="rId300"/>
      <p:bold r:id="rId301"/>
      <p:italic r:id="rId302"/>
      <p:boldItalic r:id="rId303"/>
    </p:embeddedFont>
    <p:embeddedFont>
      <p:font typeface="Lato"/>
      <p:regular r:id="rId304"/>
      <p:bold r:id="rId305"/>
      <p:italic r:id="rId306"/>
      <p:boldItalic r:id="rId3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135C94-0D18-4EF9-83C2-2A1D40B6A7B0}">
  <a:tblStyle styleId="{E5135C94-0D18-4EF9-83C2-2A1D40B6A7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font" Target="fonts/Lato-bold.fntdata"/><Relationship Id="rId304" Type="http://schemas.openxmlformats.org/officeDocument/2006/relationships/font" Target="fonts/Lato-regular.fntdata"/><Relationship Id="rId303" Type="http://schemas.openxmlformats.org/officeDocument/2006/relationships/font" Target="fonts/Raleway-boldItalic.fntdata"/><Relationship Id="rId302" Type="http://schemas.openxmlformats.org/officeDocument/2006/relationships/font" Target="fonts/Raleway-italic.fntdata"/><Relationship Id="rId307" Type="http://schemas.openxmlformats.org/officeDocument/2006/relationships/font" Target="fonts/Lato-boldItalic.fntdata"/><Relationship Id="rId306" Type="http://schemas.openxmlformats.org/officeDocument/2006/relationships/font" Target="fonts/Lato-italic.fntdata"/><Relationship Id="rId301" Type="http://schemas.openxmlformats.org/officeDocument/2006/relationships/font" Target="fonts/Raleway-bold.fntdata"/><Relationship Id="rId300" Type="http://schemas.openxmlformats.org/officeDocument/2006/relationships/font" Target="fonts/Raleway-regular.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4978a7ef1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14978a7ef1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14978a7ef1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14978a7ef1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14978a7ef1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14978a7ef1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14978a7ef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14978a7ef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4978a7ef1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4978a7ef1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4978a7ef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4978a7ef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14978a7ef1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14978a7ef1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4978a7ef1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4978a7ef1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14978a7ef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14978a7ef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14978a7ef1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14978a7ef1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14978a7ef1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14978a7ef1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4978a7ef1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4978a7ef1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14978a7ef1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14978a7ef1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14978a7ef1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14978a7ef1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14978a7ef1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14978a7ef1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14978a7ef1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14978a7ef1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14978a7ef1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14978a7ef1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14978a7ef1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14978a7ef1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14978a7ef1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14978a7ef1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14978a7ef1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14978a7ef1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14978a7ef1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14978a7ef1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14978a7ef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14978a7ef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4978a7ef1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4978a7ef1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4978a7ef1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14978a7ef1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14978a7ef1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14978a7ef1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14978a7ef1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14978a7ef1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14978a7ef1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14978a7ef1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14978a7ef1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14978a7ef1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14978a7ef1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14978a7ef1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14978a7ef1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14978a7ef1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14978a7ef1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14978a7ef1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14978a7ef1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14978a7ef1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14978a7ef1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14978a7ef1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4978a7ef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4978a7ef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14978a7ef1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14978a7ef1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14978a7ef1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14978a7ef1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14978a7ef1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14978a7ef1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14978a7ef1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14978a7ef1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14978a7ef1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14978a7ef1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14978a7ef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14978a7ef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14978a7ef1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14978a7ef1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14978a7ef1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14978a7ef1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14978a7ef1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14978a7ef1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14978a7ef1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14978a7ef1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4978a7ef1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4978a7ef1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14978a7ef1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14978a7ef1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14978a7ef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14978a7ef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14978a7ef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14978a7ef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14978a7ef1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14978a7ef1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14978a7ef1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14978a7ef1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14978a7ef1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14978a7ef1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14978a7ef1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14978a7ef1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14978a7ef1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14978a7ef1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14978a7ef1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14978a7ef1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14978a7ef1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14978a7ef1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4978a7ef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4978a7ef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14978a7ef1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14978a7ef1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14978a7ef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14978a7ef1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14978a7ef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14978a7ef1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14978a7ef1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14978a7ef1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14978a7ef1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14978a7ef1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14978a7ef1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14978a7ef1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14978a7ef1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14978a7ef1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14978a7ef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14978a7ef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978a7ef1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978a7ef1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14978a7ef1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14978a7ef1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4978a7ef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4978a7ef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14978a7ef1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14978a7ef1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14978a7ef1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14978a7ef1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14978a7ef1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14978a7ef1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14978a7ef1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14978a7ef1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14978a7ef1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14978a7ef1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14978a7ef1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14978a7ef1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14978a7ef1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14978a7ef1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14978a7ef1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14978a7ef1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14978a7ef1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14978a7ef1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14978a7ef1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14978a7ef1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4978a7ef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4978a7ef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14978a7ef1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14978a7ef1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14978a7ef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14978a7ef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14978a7ef1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14978a7ef1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14978a7ef1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14978a7ef1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14978a7ef1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14978a7ef1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14978a7ef1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14978a7ef1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14978a7ef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14978a7ef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14978a7ef1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14978a7ef1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14978a7ef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14978a7ef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14978a7ef1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14978a7ef1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4978a7ef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4978a7ef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14978a7ef1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14978a7ef1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14978a7ef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14978a7ef1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14978a7ef1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14978a7ef1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14978a7ef1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14978a7ef1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14978a7ef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14978a7ef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14978a7ef1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14978a7ef1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14978a7ef1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14978a7ef1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14978a7ef1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14978a7ef1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14978a7ef1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14978a7ef1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14978a7ef1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14978a7ef1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4978a7ef1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4978a7ef1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14978a7ef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14978a7ef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14978a7ef1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14978a7ef1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14978a7ef1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14978a7ef1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14978a7ef1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14978a7ef1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14978a7ef1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14978a7ef1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14978a7ef1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14978a7ef1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14978a7ef1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14978a7ef1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14978a7ef1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14978a7ef1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14978a7ef1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14978a7ef1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14978a7ef1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14978a7ef1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4978a7ef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4978a7ef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4978a7ef1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4978a7ef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14978a7ef1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14978a7ef1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14978a7ef1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14978a7ef1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14978a7ef1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14978a7ef1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14978a7ef1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14978a7ef1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14978a7ef1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14978a7ef1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14978a7ef1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14978a7ef1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14978a7ef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14978a7ef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371cae5b8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371cae5b8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371cae5b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371cae5b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371cae5b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371cae5b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4978a7ef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4978a7ef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371cae5b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371cae5b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371cae5b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371cae5b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371cae5b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371cae5b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371cae5b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371cae5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14978a7ef1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14978a7ef1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14978a7ef1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14978a7ef1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14978a7ef1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14978a7ef1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14978a7ef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14978a7ef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14978a7ef1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14978a7ef1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14978a7ef1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14978a7ef1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4978a7ef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4978a7ef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14978a7ef1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14978a7ef1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14978a7ef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14978a7ef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14978a7ef1_0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14978a7ef1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14978a7ef1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14978a7ef1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14978a7ef1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14978a7ef1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14978a7ef1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14978a7ef1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14978a7ef1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14978a7ef1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14978a7ef1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14978a7ef1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14978a7ef1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14978a7ef1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14978a7ef1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14978a7ef1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4978a7ef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4978a7ef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14978a7ef1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14978a7ef1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14978a7ef1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14978a7ef1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14978a7ef1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14978a7ef1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14978a7ef1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14978a7ef1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14978a7ef1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14978a7ef1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14978a7ef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14978a7ef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14978a7ef1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14978a7ef1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14978a7ef1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14978a7ef1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14978a7ef1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14978a7ef1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14978a7ef1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14978a7ef1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4978a7ef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4978a7ef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14978a7ef1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14978a7ef1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14978a7ef1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14978a7ef1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14978a7ef1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14978a7ef1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14978a7ef1_0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14978a7ef1_0_1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14978a7ef1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14978a7ef1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14978a7ef1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14978a7ef1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14978a7ef1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14978a7ef1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14978a7ef1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14978a7ef1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14978a7ef1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14978a7ef1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14978a7ef1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14978a7ef1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4978a7ef1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4978a7ef1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14978a7ef1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14978a7ef1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14978a7ef1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14978a7ef1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14978a7ef1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14978a7ef1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14978a7ef1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14978a7ef1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14978a7ef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14978a7ef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14978a7ef1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14978a7ef1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14978a7ef1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14978a7ef1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14978a7ef1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14978a7ef1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14978a7ef1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14978a7ef1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14978a7ef1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14978a7ef1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14978a7ef1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14978a7ef1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14978a7ef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14978a7ef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2371cae5b8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371cae5b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2371cae5b8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2371cae5b8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371cae5b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371cae5b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371cae5b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371cae5b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14978a7ef1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14978a7ef1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14978a7ef1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14978a7ef1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14978a7ef1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14978a7ef1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14978a7ef1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14978a7ef1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14978a7ef1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14978a7ef1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4978a7ef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4978a7ef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14978a7ef1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214978a7ef1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14978a7ef1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14978a7ef1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14978a7ef1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14978a7ef1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14978a7ef1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14978a7ef1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14978a7ef1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14978a7ef1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214978a7ef1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214978a7ef1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14978a7ef1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214978a7ef1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14978a7ef1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14978a7ef1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14978a7ef1_0_1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14978a7ef1_0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14978a7ef1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14978a7ef1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4978a7ef1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4978a7ef1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14978a7ef1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14978a7ef1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14978a7ef1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14978a7ef1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14978a7ef1_0_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14978a7ef1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14978a7ef1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14978a7ef1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14978a7ef1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14978a7ef1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14978a7ef1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14978a7ef1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214978a7ef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214978a7ef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371cae5b8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371cae5b8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371cae5b8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371cae5b8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371cae5b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371cae5b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4978a7ef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4978a7ef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14978a7ef1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14978a7ef1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14978a7ef1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14978a7ef1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14978a7ef1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14978a7ef1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14978a7ef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14978a7ef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4978a7ef1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4978a7ef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4978a7ef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4978a7ef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4978a7ef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4978a7ef1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4978a7ef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14978a7ef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4978a7ef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4978a7ef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4978a7ef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4978a7ef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4978a7ef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14978a7ef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14978a7ef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14978a7ef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4978a7ef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4978a7ef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4978a7ef1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4978a7ef1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4978a7ef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4978a7ef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4978a7ef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4978a7ef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4978a7ef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4978a7ef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4978a7ef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4978a7ef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14978a7ef1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4978a7ef1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4978a7ef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4978a7ef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14978a7ef1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14978a7ef1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4978a7ef1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4978a7ef1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14978a7ef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4978a7ef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4978a7ef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4978a7ef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4978a7ef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4978a7ef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4978a7ef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4978a7ef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4978a7ef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4978a7ef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4978a7ef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4978a7ef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4978a7ef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4978a7ef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14978a7ef1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14978a7ef1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4978a7ef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4978a7ef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14978a7ef1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14978a7ef1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4978a7ef1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4978a7ef1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4978a7ef1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4978a7ef1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4978a7ef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14978a7ef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14978a7ef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14978a7ef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4978a7ef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4978a7ef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4978a7ef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14978a7ef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14978a7ef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14978a7ef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4978a7ef1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4978a7ef1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14978a7ef1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14978a7ef1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4978a7ef1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14978a7ef1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4978a7ef1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14978a7ef1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14978a7ef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14978a7ef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14978a7ef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14978a7ef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4978a7ef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4978a7ef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14978a7ef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14978a7ef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4978a7ef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4978a7ef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4978a7ef1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14978a7ef1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4978a7ef1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14978a7ef1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14978a7ef1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14978a7ef1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14978a7ef1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14978a7ef1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14978a7ef1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14978a7ef1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14978a7ef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14978a7ef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4978a7ef1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4978a7ef1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4978a7ef1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14978a7ef1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4978a7ef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4978a7ef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4978a7ef1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4978a7ef1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4978a7ef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4978a7ef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4978a7ef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4978a7ef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4978a7ef1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4978a7ef1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14978a7ef1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14978a7ef1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14978a7ef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14978a7ef1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14978a7ef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14978a7ef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4978a7ef1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14978a7ef1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4978a7ef1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4978a7ef1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4978a7ef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4978a7ef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14978a7ef1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14978a7ef1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14978a7ef1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14978a7ef1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4978a7ef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4978a7ef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4978a7ef1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4978a7ef1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4978a7ef1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14978a7ef1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14978a7ef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14978a7ef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14978a7ef1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14978a7ef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4978a7ef1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14978a7ef1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14978a7ef1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14978a7ef1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14978a7ef1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14978a7ef1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14978a7ef1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14978a7ef1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4978a7ef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4978a7ef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14978a7ef1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14978a7ef1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eclipse.org/eclipselink/" TargetMode="External"/><Relationship Id="rId4" Type="http://schemas.openxmlformats.org/officeDocument/2006/relationships/hyperlink" Target="https://openjpa.apache.org/" TargetMode="External"/><Relationship Id="rId5" Type="http://schemas.openxmlformats.org/officeDocument/2006/relationships/hyperlink" Target="https://hibernate.org/or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2.png"/><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hibernate.org/or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jakarta.ee/specifications/persistence/3.1/apidocs/jakarta.persistence/jakarta/persistence/onetoone" TargetMode="External"/><Relationship Id="rId4" Type="http://schemas.openxmlformats.org/officeDocument/2006/relationships/hyperlink" Target="https://jakarta.ee/specifications/persistence/3.1/apidocs/jakarta.persistence/jakarta/persistence/joincolumn" TargetMode="External"/><Relationship Id="rId5" Type="http://schemas.openxmlformats.org/officeDocument/2006/relationships/hyperlink" Target="https://jakarta.ee/specifications/persistence/3.1/apidocs/jakarta.persistence/jakarta/persistence/primarykeyjoincolumn"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9.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82.png"/><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8.png"/><Relationship Id="rId4" Type="http://schemas.openxmlformats.org/officeDocument/2006/relationships/image" Target="../media/image5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5.png"/><Relationship Id="rId4" Type="http://schemas.openxmlformats.org/officeDocument/2006/relationships/image" Target="../media/image7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5.png"/><Relationship Id="rId4" Type="http://schemas.openxmlformats.org/officeDocument/2006/relationships/image" Target="../media/image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jakarta.ee/specifications/persistence/3.1/apidocs/jakarta.persistence/jakarta/persistence/onetomany" TargetMode="External"/><Relationship Id="rId4" Type="http://schemas.openxmlformats.org/officeDocument/2006/relationships/hyperlink" Target="https://jakarta.ee/specifications/persistence/3.1/apidocs/jakarta.persistence/jakarta/persistence/manytoon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90.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tart.spring.io/" TargetMode="External"/><Relationship Id="rId4" Type="http://schemas.openxmlformats.org/officeDocument/2006/relationships/hyperlink" Target="https://github.com/ProgrammerZamanNow/belajar-java-logging/blob/master/src/main/resources/logback.xm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77.png"/><Relationship Id="rId4" Type="http://schemas.openxmlformats.org/officeDocument/2006/relationships/image" Target="../media/image7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hyperlink" Target="https://jakarta.ee/specifications/persistence/3.1/apidocs/jakarta.persistence/jakarta/persistence/manytomany" TargetMode="External"/><Relationship Id="rId4" Type="http://schemas.openxmlformats.org/officeDocument/2006/relationships/hyperlink" Target="https://jakarta.ee/specifications/persistence/3.1/apidocs/jakarta.persistence/jakarta/persistence/jointable"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80.png"/><Relationship Id="rId4" Type="http://schemas.openxmlformats.org/officeDocument/2006/relationships/image" Target="../media/image7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4.png"/><Relationship Id="rId4" Type="http://schemas.openxmlformats.org/officeDocument/2006/relationships/image" Target="../media/image9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97.png"/><Relationship Id="rId4" Type="http://schemas.openxmlformats.org/officeDocument/2006/relationships/image" Target="../media/image8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86.png"/><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jakarta.ee/specifications/persistence/3.1/apidocs/jakarta.persistence/jakarta/persistence/entity"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jakarta.ee/specifications/persistence/3.1/apidocs/jakarta.persistence/jakarta/persistence/inheritance"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s://jakarta.ee/specifications/persistence/3.1/apidocs/jakarta.persistence/jakarta/persistence/discriminatorcolumn" TargetMode="External"/><Relationship Id="rId4" Type="http://schemas.openxmlformats.org/officeDocument/2006/relationships/hyperlink" Target="https://jakarta.ee/specifications/persistence/3.1/apidocs/jakarta.persistence/jakarta/persistence/discriminatorvalue"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93.png"/><Relationship Id="rId4" Type="http://schemas.openxmlformats.org/officeDocument/2006/relationships/image" Target="../media/image8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99.png"/><Relationship Id="rId4" Type="http://schemas.openxmlformats.org/officeDocument/2006/relationships/image" Target="../media/image9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0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08.png"/><Relationship Id="rId4" Type="http://schemas.openxmlformats.org/officeDocument/2006/relationships/image" Target="../media/image9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8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14.png"/><Relationship Id="rId4" Type="http://schemas.openxmlformats.org/officeDocument/2006/relationships/image" Target="../media/image10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jakarta.ee/specifications/persistence/3.1/apidocs/jakarta.persistence/jakarta/persistence/id"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17.png"/><Relationship Id="rId4" Type="http://schemas.openxmlformats.org/officeDocument/2006/relationships/image" Target="../media/image10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25.png"/><Relationship Id="rId4" Type="http://schemas.openxmlformats.org/officeDocument/2006/relationships/image" Target="../media/image11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9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hyperlink" Target="https://jakarta.ee/specifications/persistence/3.1/apidocs/jakarta.persistence/jakarta/persistence/mappedsuperclass"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9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0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jakarta.ee/specifications/persistence/3.1/apidocs/jakarta.persistence/jakarta/persistence/version"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26.png"/><Relationship Id="rId4" Type="http://schemas.openxmlformats.org/officeDocument/2006/relationships/image" Target="../media/image10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15.png"/><Relationship Id="rId4" Type="http://schemas.openxmlformats.org/officeDocument/2006/relationships/image" Target="../media/image12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jakarta.ee/specifications/persistence/3.1/apidocs/jakarta.persistence/jakarta/persistence/table"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hyperlink" Target="https://jakarta.ee/specifications/persistence/3.1/apidocs/jakarta.persistence/jakarta/persistence/lockmodetype"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46.png"/><Relationship Id="rId4" Type="http://schemas.openxmlformats.org/officeDocument/2006/relationships/image" Target="../media/image12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29.png"/><Relationship Id="rId4" Type="http://schemas.openxmlformats.org/officeDocument/2006/relationships/image" Target="../media/image12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4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3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flywaydb.org/"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1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hyperlink" Target="https://jakarta.ee/specifications/persistence/3.1/apidocs/jakarta.persistence/jakarta/persistence/que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hyperlink" Target="https://jakarta.ee/specifications/persistence/3.1/apidocs/jakarta.persistence/jakarta/persistence/typedquery"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3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3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2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1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akarta.ee/specifications/persistence/3.1/apidocs/jakarta.persistence/jakarta/persistence/entitymanagerfactory"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hyperlink" Target="https://jakarta.ee/specifications/persistence/3.1/apidocs/jakarta.persistence/jakarta/persistence/namedquery"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3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3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3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3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4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st.github.com/khannedy/e74bf1b7be064dfd16a626d948f04218"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hyperlink" Target="https://docs.jboss.org/hibernate/orm/6.2/userguide/html_single/Hibernate_User_Guide.html#hql-aggregate-functions"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2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3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3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hyperlink" Target="https://jakarta.ee/specifications/persistence/3.1/apidocs/jakarta.persistence/jakarta/persistence/namednativequery"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5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3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hyperlink" Target="https://jakarta.ee/specifications/persistence/3.1/apidocs/jakarta.persistence/jakarta/persistence/criteria/criteriabuilder"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hyperlink" Target="https://jakarta.ee/specifications/persistence/3.1/apidocs/jakarta.persistence/jakarta/persistence/criteria/criteriaquery" TargetMode="Externa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4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51.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7.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5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5.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4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hyperlink" Target="https://jakarta.ee/specifications/persistence/3.1/apidocs/jakarta.persistence/jakarta/persistence/criteria/criteriaupdate" TargetMode="External"/><Relationship Id="rId4" Type="http://schemas.openxmlformats.org/officeDocument/2006/relationships/hyperlink" Target="https://jakarta.ee/specifications/persistence/3.1/apidocs/jakarta.persistence/jakarta/persistence/criteria/criteriadelete" TargetMode="Externa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5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hyperlink" Target="https://jakarta.ee/specifications/persistence/3.1/jakarta-persistence-spec-3.1.html" TargetMode="External"/><Relationship Id="rId4" Type="http://schemas.openxmlformats.org/officeDocument/2006/relationships/hyperlink" Target="https://docs.jboss.org/hibernate/orm/6.2/userguide/html_single/Hibernate_User_Guide.html" TargetMode="Externa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jakarta.ee/specifications/persistence/3.1/apidocs/jakarta.persistence/jakarta/persistence/entitymanag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jakarta.ee/specifications/persistence/3.1/apidocs/jakarta.persistence/jakarta/persistence/entitytransac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jakarta.ee/specifications/persistence/3.1/apidocs/jakarta.persistence/jakarta/persistence/colum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jakarta.ee/specifications/persistence/3.1/apidocs/jakarta.persistence/jakarta/persistence/generatedval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jakarta.ee/specifications/persistence/3.1/apidocs/jakarta.persistence/jakarta/persistence/generationtyp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jakarta.ee/specifications/persistence/3.1/apidocs/jakarta.persistence/jakarta/persistence/enumerate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jakarta.ee/specifications/persistence/3.1/apidocs/jakarta.persistence/jakarta/persistence/enumtyp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jakarta.ee/specifications/persistenc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jakarta.ee/specifications/persistence/3.1/apidocs/jakarta.persistence/jakarta/persistence/tempora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jakarta.ee/specifications/persistence/3.1/apidocs/jakarta.persistence/jakarta/persistence/lob"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jakarta.ee/specifications/persistence/3.1/apidocs/jakarta.persistence/jakarta/persistence/transien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jakarta.ee/specifications/persistence/3.1/apidocs/jakarta.persistence/jakarta/persistence/embeddabl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jakarta.ee/specifications/persistence/3.1/apidocs/jakarta.persistence/jakarta/persistence/embedd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jakarta.ee/specifications/persistence/3.1/apidocs/jakarta.persistence/jakarta/persistence/embeddedid"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 Persistence API</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JPA Provider</a:t>
            </a:r>
            <a:endParaRPr/>
          </a:p>
        </p:txBody>
      </p:sp>
      <p:sp>
        <p:nvSpPr>
          <p:cNvPr id="217" name="Google Shape;217;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dijelaskan di awal, JPA merupakan spesifikasi untuk ORM di Java</a:t>
            </a:r>
            <a:endParaRPr/>
          </a:p>
          <a:p>
            <a:pPr indent="-311150" lvl="0" marL="457200" rtl="0" algn="l">
              <a:spcBef>
                <a:spcPts val="0"/>
              </a:spcBef>
              <a:spcAft>
                <a:spcPts val="0"/>
              </a:spcAft>
              <a:buSzPts val="1300"/>
              <a:buChar char="●"/>
            </a:pPr>
            <a:r>
              <a:rPr lang="id"/>
              <a:t>Artinya, kita tidak bisa menggunakan JPA secara langsung, harus menggunakan implementasinya atau JPA Provider, mirip seperti JDBC yang harus ada JDBC Driver nya sebagai implementasinya</a:t>
            </a:r>
            <a:endParaRPr/>
          </a:p>
          <a:p>
            <a:pPr indent="-311150" lvl="0" marL="457200" rtl="0" algn="l">
              <a:spcBef>
                <a:spcPts val="0"/>
              </a:spcBef>
              <a:spcAft>
                <a:spcPts val="0"/>
              </a:spcAft>
              <a:buSzPts val="1300"/>
              <a:buChar char="●"/>
            </a:pPr>
            <a:r>
              <a:rPr lang="id"/>
              <a:t>Ada banyak sekali JPA Provider yang ada, kita bisa pilih salah satunya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Tipe Data Collection</a:t>
            </a:r>
            <a:endParaRPr/>
          </a:p>
        </p:txBody>
      </p:sp>
      <p:sp>
        <p:nvSpPr>
          <p:cNvPr id="741" name="Google Shape;741;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mendukung banyak tipe data collection, seperti List&lt;T&gt; atau Set&lt;T&gt; </a:t>
            </a:r>
            <a:endParaRPr/>
          </a:p>
          <a:p>
            <a:pPr indent="-311150" lvl="0" marL="457200" rtl="0" algn="l">
              <a:spcBef>
                <a:spcPts val="0"/>
              </a:spcBef>
              <a:spcAft>
                <a:spcPts val="0"/>
              </a:spcAft>
              <a:buSzPts val="1300"/>
              <a:buChar char="●"/>
            </a:pPr>
            <a:r>
              <a:rPr lang="id"/>
              <a:t>Saat kita menggunakan tipe data collection, secara otomatis kita perlu membuat table untuk menyimpan data collection nya</a:t>
            </a:r>
            <a:endParaRPr/>
          </a:p>
          <a:p>
            <a:pPr indent="-311150" lvl="0" marL="457200" rtl="0" algn="l">
              <a:spcBef>
                <a:spcPts val="0"/>
              </a:spcBef>
              <a:spcAft>
                <a:spcPts val="0"/>
              </a:spcAft>
              <a:buSzPts val="1300"/>
              <a:buChar char="●"/>
            </a:pPr>
            <a:r>
              <a:rPr lang="id"/>
              <a:t>Atribut collection harus kita tandai dengan annotation ElementCollection</a:t>
            </a:r>
            <a:endParaRPr/>
          </a:p>
          <a:p>
            <a:pPr indent="-311150" lvl="0" marL="457200" rtl="0" algn="l">
              <a:spcBef>
                <a:spcPts val="0"/>
              </a:spcBef>
              <a:spcAft>
                <a:spcPts val="0"/>
              </a:spcAft>
              <a:buSzPts val="1300"/>
              <a:buChar char="●"/>
            </a:pPr>
            <a:r>
              <a:rPr lang="id"/>
              <a:t>Dan untuk menentukan table mana yang digunakan sebagai table untuk menyimpan Collection, kita gunakan annotation CollectionTable</a:t>
            </a:r>
            <a:endParaRPr/>
          </a:p>
          <a:p>
            <a:pPr indent="-311150" lvl="0" marL="457200" rtl="0" algn="l">
              <a:spcBef>
                <a:spcPts val="0"/>
              </a:spcBef>
              <a:spcAft>
                <a:spcPts val="0"/>
              </a:spcAft>
              <a:buSzPts val="1300"/>
              <a:buChar char="●"/>
            </a:pPr>
            <a:r>
              <a:rPr lang="id"/>
              <a:t>Dan untuk menentukan kolom mana di table collection yang kita ambil datanya, kita bisa gunakan annotation Column seperti biasaya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Hobby</a:t>
            </a:r>
            <a:endParaRPr/>
          </a:p>
        </p:txBody>
      </p:sp>
      <p:pic>
        <p:nvPicPr>
          <p:cNvPr id="747" name="Google Shape;747;p125"/>
          <p:cNvPicPr preferRelativeResize="0"/>
          <p:nvPr/>
        </p:nvPicPr>
        <p:blipFill>
          <a:blip r:embed="rId3">
            <a:alphaModFix/>
          </a:blip>
          <a:stretch>
            <a:fillRect/>
          </a:stretch>
        </p:blipFill>
        <p:spPr>
          <a:xfrm>
            <a:off x="152400" y="2006250"/>
            <a:ext cx="8621967" cy="298485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Member Class</a:t>
            </a:r>
            <a:endParaRPr/>
          </a:p>
        </p:txBody>
      </p:sp>
      <p:pic>
        <p:nvPicPr>
          <p:cNvPr id="753" name="Google Shape;753;p126"/>
          <p:cNvPicPr preferRelativeResize="0"/>
          <p:nvPr/>
        </p:nvPicPr>
        <p:blipFill>
          <a:blip r:embed="rId3">
            <a:alphaModFix/>
          </a:blip>
          <a:stretch>
            <a:fillRect/>
          </a:stretch>
        </p:blipFill>
        <p:spPr>
          <a:xfrm>
            <a:off x="152400" y="2006250"/>
            <a:ext cx="7174851" cy="2984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Customer</a:t>
            </a:r>
            <a:endParaRPr/>
          </a:p>
        </p:txBody>
      </p:sp>
      <p:pic>
        <p:nvPicPr>
          <p:cNvPr id="759" name="Google Shape;759;p127"/>
          <p:cNvPicPr preferRelativeResize="0"/>
          <p:nvPr/>
        </p:nvPicPr>
        <p:blipFill>
          <a:blip r:embed="rId3">
            <a:alphaModFix/>
          </a:blip>
          <a:stretch>
            <a:fillRect/>
          </a:stretch>
        </p:blipFill>
        <p:spPr>
          <a:xfrm>
            <a:off x="152400" y="2006250"/>
            <a:ext cx="8466724" cy="298485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Map Collection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Map Collection</a:t>
            </a:r>
            <a:endParaRPr/>
          </a:p>
        </p:txBody>
      </p:sp>
      <p:sp>
        <p:nvSpPr>
          <p:cNvPr id="770" name="Google Shape;770;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List&lt;T&gt; dan Set&lt;T&gt;, kita juga bisa menggunakan collection Map&lt;K, V&gt; sebagai atribut di Class Entity</a:t>
            </a:r>
            <a:endParaRPr/>
          </a:p>
          <a:p>
            <a:pPr indent="-311150" lvl="0" marL="457200" rtl="0" algn="l">
              <a:spcBef>
                <a:spcPts val="0"/>
              </a:spcBef>
              <a:spcAft>
                <a:spcPts val="0"/>
              </a:spcAft>
              <a:buSzPts val="1300"/>
              <a:buChar char="●"/>
            </a:pPr>
            <a:r>
              <a:rPr lang="id"/>
              <a:t>Cara penggunaannya hampir mirip dengan List&lt;T&gt; atau Set&lt;T&gt;, namun karena pada Map&lt;K, V&gt; terdapat key dan value, maka kita harus memberi tahu JPA untuk kolom key dan kolom value menggunakan annotation MapKeyColumn, sedangkan untuk value nya tetap menggunakan annotation Column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Skill</a:t>
            </a:r>
            <a:endParaRPr/>
          </a:p>
        </p:txBody>
      </p:sp>
      <p:pic>
        <p:nvPicPr>
          <p:cNvPr id="776" name="Google Shape;776;p130"/>
          <p:cNvPicPr preferRelativeResize="0"/>
          <p:nvPr/>
        </p:nvPicPr>
        <p:blipFill>
          <a:blip r:embed="rId3">
            <a:alphaModFix/>
          </a:blip>
          <a:stretch>
            <a:fillRect/>
          </a:stretch>
        </p:blipFill>
        <p:spPr>
          <a:xfrm>
            <a:off x="152400" y="2006250"/>
            <a:ext cx="8043387" cy="298485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Member Class</a:t>
            </a:r>
            <a:endParaRPr/>
          </a:p>
        </p:txBody>
      </p:sp>
      <p:pic>
        <p:nvPicPr>
          <p:cNvPr id="782" name="Google Shape;782;p131"/>
          <p:cNvPicPr preferRelativeResize="0"/>
          <p:nvPr/>
        </p:nvPicPr>
        <p:blipFill>
          <a:blip r:embed="rId3">
            <a:alphaModFix/>
          </a:blip>
          <a:stretch>
            <a:fillRect/>
          </a:stretch>
        </p:blipFill>
        <p:spPr>
          <a:xfrm>
            <a:off x="152400" y="2006250"/>
            <a:ext cx="7268695"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Member</a:t>
            </a:r>
            <a:endParaRPr/>
          </a:p>
        </p:txBody>
      </p:sp>
      <p:pic>
        <p:nvPicPr>
          <p:cNvPr id="788" name="Google Shape;788;p132"/>
          <p:cNvPicPr preferRelativeResize="0"/>
          <p:nvPr/>
        </p:nvPicPr>
        <p:blipFill>
          <a:blip r:embed="rId3">
            <a:alphaModFix/>
          </a:blip>
          <a:stretch>
            <a:fillRect/>
          </a:stretch>
        </p:blipFill>
        <p:spPr>
          <a:xfrm>
            <a:off x="152400" y="2006250"/>
            <a:ext cx="8316974" cy="298485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Collection Update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JPA Provider</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Eclipse Link : </a:t>
            </a:r>
            <a:r>
              <a:rPr lang="id" u="sng">
                <a:solidFill>
                  <a:schemeClr val="hlink"/>
                </a:solidFill>
                <a:hlinkClick r:id="rId3"/>
              </a:rPr>
              <a:t>https://www.eclipse.org/eclipselink/</a:t>
            </a:r>
            <a:endParaRPr/>
          </a:p>
          <a:p>
            <a:pPr indent="-311150" lvl="0" marL="457200" rtl="0" algn="l">
              <a:spcBef>
                <a:spcPts val="0"/>
              </a:spcBef>
              <a:spcAft>
                <a:spcPts val="0"/>
              </a:spcAft>
              <a:buSzPts val="1300"/>
              <a:buChar char="●"/>
            </a:pPr>
            <a:r>
              <a:rPr lang="id"/>
              <a:t>OpenJPA : </a:t>
            </a:r>
            <a:r>
              <a:rPr lang="id" u="sng">
                <a:solidFill>
                  <a:schemeClr val="hlink"/>
                </a:solidFill>
                <a:hlinkClick r:id="rId4"/>
              </a:rPr>
              <a:t>https://openjpa.apache.org/</a:t>
            </a:r>
            <a:r>
              <a:rPr lang="id"/>
              <a:t> </a:t>
            </a:r>
            <a:endParaRPr/>
          </a:p>
          <a:p>
            <a:pPr indent="-311150" lvl="0" marL="457200" rtl="0" algn="l">
              <a:spcBef>
                <a:spcPts val="0"/>
              </a:spcBef>
              <a:spcAft>
                <a:spcPts val="0"/>
              </a:spcAft>
              <a:buSzPts val="1300"/>
              <a:buChar char="●"/>
            </a:pPr>
            <a:r>
              <a:rPr lang="id"/>
              <a:t>Hibernate ORM : </a:t>
            </a:r>
            <a:r>
              <a:rPr lang="id" u="sng">
                <a:solidFill>
                  <a:schemeClr val="hlink"/>
                </a:solidFill>
                <a:hlinkClick r:id="rId5"/>
              </a:rPr>
              <a:t>https://hibernate.org/orm/</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Collection Update</a:t>
            </a:r>
            <a:endParaRPr/>
          </a:p>
        </p:txBody>
      </p:sp>
      <p:sp>
        <p:nvSpPr>
          <p:cNvPr id="799" name="Google Shape;799;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Hati-hati ketika menggunakan Collection Element</a:t>
            </a:r>
            <a:endParaRPr/>
          </a:p>
          <a:p>
            <a:pPr indent="-311150" lvl="0" marL="457200" rtl="0" algn="l">
              <a:spcBef>
                <a:spcPts val="0"/>
              </a:spcBef>
              <a:spcAft>
                <a:spcPts val="0"/>
              </a:spcAft>
              <a:buSzPts val="1300"/>
              <a:buChar char="●"/>
            </a:pPr>
            <a:r>
              <a:rPr lang="id"/>
              <a:t>Setiap kita mengubah data di Collection Element, JPA akan menghapus dulu seluruh data di table Collection nya, setelah itu akan melakukan insert data baru</a:t>
            </a:r>
            <a:endParaRPr/>
          </a:p>
          <a:p>
            <a:pPr indent="-311150" lvl="0" marL="457200" rtl="0" algn="l">
              <a:spcBef>
                <a:spcPts val="0"/>
              </a:spcBef>
              <a:spcAft>
                <a:spcPts val="0"/>
              </a:spcAft>
              <a:buSzPts val="1300"/>
              <a:buChar char="●"/>
            </a:pPr>
            <a:r>
              <a:rPr lang="id"/>
              <a:t>Oleh karena itu, Id pada Collection Element akan selalu berubah</a:t>
            </a:r>
            <a:endParaRPr/>
          </a:p>
          <a:p>
            <a:pPr indent="-311150" lvl="0" marL="457200" rtl="0" algn="l">
              <a:spcBef>
                <a:spcPts val="0"/>
              </a:spcBef>
              <a:spcAft>
                <a:spcPts val="0"/>
              </a:spcAft>
              <a:buSzPts val="1300"/>
              <a:buChar char="●"/>
            </a:pPr>
            <a:r>
              <a:rPr lang="id"/>
              <a:t>Jadi pastikan Id pada table Collection Element tidak digunakan sebagai Foreign Key di table lain</a:t>
            </a:r>
            <a:endParaRPr/>
          </a:p>
          <a:p>
            <a:pPr indent="-311150" lvl="0" marL="457200" rtl="0" algn="l">
              <a:spcBef>
                <a:spcPts val="0"/>
              </a:spcBef>
              <a:spcAft>
                <a:spcPts val="0"/>
              </a:spcAft>
              <a:buSzPts val="1300"/>
              <a:buChar char="●"/>
            </a:pPr>
            <a:r>
              <a:rPr lang="id"/>
              <a:t>Lantas bagaimana jika kita ingin menggunakan table Collection Element sebagai FK di table lain?</a:t>
            </a:r>
            <a:endParaRPr/>
          </a:p>
          <a:p>
            <a:pPr indent="-311150" lvl="0" marL="457200" rtl="0" algn="l">
              <a:spcBef>
                <a:spcPts val="0"/>
              </a:spcBef>
              <a:spcAft>
                <a:spcPts val="0"/>
              </a:spcAft>
              <a:buSzPts val="1300"/>
              <a:buChar char="●"/>
            </a:pPr>
            <a:r>
              <a:rPr lang="id"/>
              <a:t>Maka kita jangan menggunakan Collection Element, kita harus menggunakan JPA Entity Relationship yang akan dibahas di bab khusus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Collection Update</a:t>
            </a:r>
            <a:endParaRPr/>
          </a:p>
        </p:txBody>
      </p:sp>
      <p:pic>
        <p:nvPicPr>
          <p:cNvPr id="805" name="Google Shape;805;p135"/>
          <p:cNvPicPr preferRelativeResize="0"/>
          <p:nvPr/>
        </p:nvPicPr>
        <p:blipFill>
          <a:blip r:embed="rId3">
            <a:alphaModFix/>
          </a:blip>
          <a:stretch>
            <a:fillRect/>
          </a:stretch>
        </p:blipFill>
        <p:spPr>
          <a:xfrm>
            <a:off x="152400" y="2006250"/>
            <a:ext cx="4391120" cy="2984850"/>
          </a:xfrm>
          <a:prstGeom prst="rect">
            <a:avLst/>
          </a:prstGeom>
          <a:noFill/>
          <a:ln>
            <a:noFill/>
          </a:ln>
        </p:spPr>
      </p:pic>
      <p:pic>
        <p:nvPicPr>
          <p:cNvPr id="806" name="Google Shape;806;p135"/>
          <p:cNvPicPr preferRelativeResize="0"/>
          <p:nvPr/>
        </p:nvPicPr>
        <p:blipFill>
          <a:blip r:embed="rId4">
            <a:alphaModFix/>
          </a:blip>
          <a:stretch>
            <a:fillRect/>
          </a:stretch>
        </p:blipFill>
        <p:spPr>
          <a:xfrm>
            <a:off x="4695920" y="2006250"/>
            <a:ext cx="343203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Entity Listener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Listener</a:t>
            </a:r>
            <a:endParaRPr/>
          </a:p>
        </p:txBody>
      </p:sp>
      <p:sp>
        <p:nvSpPr>
          <p:cNvPr id="817" name="Google Shape;817;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memanipulasi data Entity, kadang kita ingin melakukan instruksi program yang sama</a:t>
            </a:r>
            <a:endParaRPr/>
          </a:p>
          <a:p>
            <a:pPr indent="-311150" lvl="0" marL="457200" rtl="0" algn="l">
              <a:spcBef>
                <a:spcPts val="0"/>
              </a:spcBef>
              <a:spcAft>
                <a:spcPts val="0"/>
              </a:spcAft>
              <a:buSzPts val="1300"/>
              <a:buChar char="●"/>
            </a:pPr>
            <a:r>
              <a:rPr lang="id"/>
              <a:t>Misal, setiap data diubah, kita ingin mengubah kolom updated_at menjadi waktu saat ini misalnya</a:t>
            </a:r>
            <a:endParaRPr/>
          </a:p>
          <a:p>
            <a:pPr indent="-311150" lvl="0" marL="457200" rtl="0" algn="l">
              <a:spcBef>
                <a:spcPts val="0"/>
              </a:spcBef>
              <a:spcAft>
                <a:spcPts val="0"/>
              </a:spcAft>
              <a:buSzPts val="1300"/>
              <a:buChar char="●"/>
            </a:pPr>
            <a:r>
              <a:rPr lang="id"/>
              <a:t>Jika dilakukan di semua kode program kita, maka akan menyulitkan</a:t>
            </a:r>
            <a:endParaRPr/>
          </a:p>
          <a:p>
            <a:pPr indent="-311150" lvl="0" marL="457200" rtl="0" algn="l">
              <a:spcBef>
                <a:spcPts val="0"/>
              </a:spcBef>
              <a:spcAft>
                <a:spcPts val="0"/>
              </a:spcAft>
              <a:buSzPts val="1300"/>
              <a:buChar char="●"/>
            </a:pPr>
            <a:r>
              <a:rPr lang="id"/>
              <a:t>Untungnya JPA memiliki fitur Entity Listener, dimana kita bisa membuat sebuah class Listener, yang nanti akan dipanggil oleh JPA ketika sebuah operasi terjadi terhadap Entity nya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Annotation</a:t>
            </a:r>
            <a:endParaRPr/>
          </a:p>
        </p:txBody>
      </p:sp>
      <p:graphicFrame>
        <p:nvGraphicFramePr>
          <p:cNvPr id="823" name="Google Shape;823;p138"/>
          <p:cNvGraphicFramePr/>
          <p:nvPr/>
        </p:nvGraphicFramePr>
        <p:xfrm>
          <a:off x="952500" y="1853850"/>
          <a:ext cx="3000000" cy="3000000"/>
        </p:xfrm>
        <a:graphic>
          <a:graphicData uri="http://schemas.openxmlformats.org/drawingml/2006/table">
            <a:tbl>
              <a:tblPr>
                <a:noFill/>
                <a:tableStyleId>{E5135C94-0D18-4EF9-83C2-2A1D40B6A7B0}</a:tableStyleId>
              </a:tblPr>
              <a:tblGrid>
                <a:gridCol w="2614850"/>
                <a:gridCol w="4624150"/>
              </a:tblGrid>
              <a:tr h="381000">
                <a:tc>
                  <a:txBody>
                    <a:bodyPr/>
                    <a:lstStyle/>
                    <a:p>
                      <a:pPr indent="0" lvl="0" marL="0" rtl="0" algn="l">
                        <a:spcBef>
                          <a:spcPts val="0"/>
                        </a:spcBef>
                        <a:spcAft>
                          <a:spcPts val="0"/>
                        </a:spcAft>
                        <a:buNone/>
                      </a:pPr>
                      <a:r>
                        <a:rPr lang="id"/>
                        <a:t>Event Annotation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@PrePersist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Dieksekusi sebelum melakukan persist entity</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@PostPersist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Dieksekusi setelah melakukan persist entity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@PreRemove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id"/>
                        <a:t>Dieksekusi sebelum melakukan remove entity</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id"/>
                        <a:t>@PostRemove</a:t>
                      </a:r>
                      <a:endParaRPr/>
                    </a:p>
                  </a:txBody>
                  <a:tcPr marT="91425" marB="91425" marR="91425" marL="91425"/>
                </a:tc>
                <a:tc>
                  <a:txBody>
                    <a:bodyPr/>
                    <a:lstStyle/>
                    <a:p>
                      <a:pPr indent="0" lvl="0" marL="0" rtl="0" algn="l">
                        <a:spcBef>
                          <a:spcPts val="0"/>
                        </a:spcBef>
                        <a:spcAft>
                          <a:spcPts val="0"/>
                        </a:spcAft>
                        <a:buNone/>
                      </a:pPr>
                      <a:r>
                        <a:rPr lang="id"/>
                        <a:t>Dieksekusi setelah melakukan remove entity</a:t>
                      </a:r>
                      <a:endParaRPr/>
                    </a:p>
                  </a:txBody>
                  <a:tcPr marT="91425" marB="91425" marR="91425" marL="91425"/>
                </a:tc>
              </a:tr>
              <a:tr h="381000">
                <a:tc>
                  <a:txBody>
                    <a:bodyPr/>
                    <a:lstStyle/>
                    <a:p>
                      <a:pPr indent="0" lvl="0" marL="0" rtl="0" algn="l">
                        <a:spcBef>
                          <a:spcPts val="0"/>
                        </a:spcBef>
                        <a:spcAft>
                          <a:spcPts val="0"/>
                        </a:spcAft>
                        <a:buNone/>
                      </a:pPr>
                      <a:r>
                        <a:rPr lang="id"/>
                        <a:t>@PreUpdate</a:t>
                      </a:r>
                      <a:endParaRPr/>
                    </a:p>
                  </a:txBody>
                  <a:tcPr marT="91425" marB="91425" marR="91425" marL="91425"/>
                </a:tc>
                <a:tc>
                  <a:txBody>
                    <a:bodyPr/>
                    <a:lstStyle/>
                    <a:p>
                      <a:pPr indent="0" lvl="0" marL="0" rtl="0" algn="l">
                        <a:spcBef>
                          <a:spcPts val="0"/>
                        </a:spcBef>
                        <a:spcAft>
                          <a:spcPts val="0"/>
                        </a:spcAft>
                        <a:buNone/>
                      </a:pPr>
                      <a:r>
                        <a:rPr lang="id"/>
                        <a:t>Dieksekusi sebelum melakukan update entity</a:t>
                      </a:r>
                      <a:endParaRPr/>
                    </a:p>
                  </a:txBody>
                  <a:tcPr marT="91425" marB="91425" marR="91425" marL="91425"/>
                </a:tc>
              </a:tr>
              <a:tr h="381000">
                <a:tc>
                  <a:txBody>
                    <a:bodyPr/>
                    <a:lstStyle/>
                    <a:p>
                      <a:pPr indent="0" lvl="0" marL="0" rtl="0" algn="l">
                        <a:spcBef>
                          <a:spcPts val="0"/>
                        </a:spcBef>
                        <a:spcAft>
                          <a:spcPts val="0"/>
                        </a:spcAft>
                        <a:buNone/>
                      </a:pPr>
                      <a:r>
                        <a:rPr lang="id"/>
                        <a:t>@PostUpdate</a:t>
                      </a:r>
                      <a:endParaRPr/>
                    </a:p>
                  </a:txBody>
                  <a:tcPr marT="91425" marB="91425" marR="91425" marL="91425"/>
                </a:tc>
                <a:tc>
                  <a:txBody>
                    <a:bodyPr/>
                    <a:lstStyle/>
                    <a:p>
                      <a:pPr indent="0" lvl="0" marL="0" rtl="0" algn="l">
                        <a:spcBef>
                          <a:spcPts val="0"/>
                        </a:spcBef>
                        <a:spcAft>
                          <a:spcPts val="0"/>
                        </a:spcAft>
                        <a:buNone/>
                      </a:pPr>
                      <a:r>
                        <a:rPr lang="id"/>
                        <a:t>Dieksekusi setelah melakukan update entity</a:t>
                      </a:r>
                      <a:endParaRPr/>
                    </a:p>
                  </a:txBody>
                  <a:tcPr marT="91425" marB="91425" marR="91425" marL="91425"/>
                </a:tc>
              </a:tr>
              <a:tr h="381000">
                <a:tc>
                  <a:txBody>
                    <a:bodyPr/>
                    <a:lstStyle/>
                    <a:p>
                      <a:pPr indent="0" lvl="0" marL="0" rtl="0" algn="l">
                        <a:spcBef>
                          <a:spcPts val="0"/>
                        </a:spcBef>
                        <a:spcAft>
                          <a:spcPts val="0"/>
                        </a:spcAft>
                        <a:buNone/>
                      </a:pPr>
                      <a:r>
                        <a:rPr lang="id"/>
                        <a:t>@PostLoad</a:t>
                      </a:r>
                      <a:endParaRPr/>
                    </a:p>
                  </a:txBody>
                  <a:tcPr marT="91425" marB="91425" marR="91425" marL="91425"/>
                </a:tc>
                <a:tc>
                  <a:txBody>
                    <a:bodyPr/>
                    <a:lstStyle/>
                    <a:p>
                      <a:pPr indent="0" lvl="0" marL="0" rtl="0" algn="l">
                        <a:spcBef>
                          <a:spcPts val="0"/>
                        </a:spcBef>
                        <a:spcAft>
                          <a:spcPts val="0"/>
                        </a:spcAft>
                        <a:buNone/>
                      </a:pPr>
                      <a:r>
                        <a:rPr lang="id"/>
                        <a:t>Dieksekusi setelah melakukan load entity</a:t>
                      </a:r>
                      <a:endParaRPr/>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UpdatedAtAware Interface</a:t>
            </a:r>
            <a:endParaRPr/>
          </a:p>
        </p:txBody>
      </p:sp>
      <p:pic>
        <p:nvPicPr>
          <p:cNvPr id="829" name="Google Shape;829;p139"/>
          <p:cNvPicPr preferRelativeResize="0"/>
          <p:nvPr/>
        </p:nvPicPr>
        <p:blipFill>
          <a:blip r:embed="rId3">
            <a:alphaModFix/>
          </a:blip>
          <a:stretch>
            <a:fillRect/>
          </a:stretch>
        </p:blipFill>
        <p:spPr>
          <a:xfrm>
            <a:off x="152400" y="2006250"/>
            <a:ext cx="8839204" cy="254213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UpdatedAtListener</a:t>
            </a:r>
            <a:endParaRPr/>
          </a:p>
        </p:txBody>
      </p:sp>
      <p:pic>
        <p:nvPicPr>
          <p:cNvPr id="835" name="Google Shape;835;p140"/>
          <p:cNvPicPr preferRelativeResize="0"/>
          <p:nvPr/>
        </p:nvPicPr>
        <p:blipFill>
          <a:blip r:embed="rId3">
            <a:alphaModFix/>
          </a:blip>
          <a:stretch>
            <a:fillRect/>
          </a:stretch>
        </p:blipFill>
        <p:spPr>
          <a:xfrm>
            <a:off x="152400" y="2006250"/>
            <a:ext cx="8770406"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Class</a:t>
            </a:r>
            <a:endParaRPr/>
          </a:p>
        </p:txBody>
      </p:sp>
      <p:pic>
        <p:nvPicPr>
          <p:cNvPr id="841" name="Google Shape;841;p141"/>
          <p:cNvPicPr preferRelativeResize="0"/>
          <p:nvPr/>
        </p:nvPicPr>
        <p:blipFill>
          <a:blip r:embed="rId3">
            <a:alphaModFix/>
          </a:blip>
          <a:stretch>
            <a:fillRect/>
          </a:stretch>
        </p:blipFill>
        <p:spPr>
          <a:xfrm>
            <a:off x="152400" y="2006250"/>
            <a:ext cx="8183368" cy="29848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Category</a:t>
            </a:r>
            <a:endParaRPr/>
          </a:p>
        </p:txBody>
      </p:sp>
      <p:pic>
        <p:nvPicPr>
          <p:cNvPr id="847" name="Google Shape;847;p142"/>
          <p:cNvPicPr preferRelativeResize="0"/>
          <p:nvPr/>
        </p:nvPicPr>
        <p:blipFill>
          <a:blip r:embed="rId3">
            <a:alphaModFix/>
          </a:blip>
          <a:stretch>
            <a:fillRect/>
          </a:stretch>
        </p:blipFill>
        <p:spPr>
          <a:xfrm>
            <a:off x="152400" y="2006250"/>
            <a:ext cx="8839204" cy="286583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Listener di Entity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Hibernate ORM</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kelas ini, kita akan menggunakan Hibernate ORM sebagai JPA Provider</a:t>
            </a:r>
            <a:endParaRPr/>
          </a:p>
          <a:p>
            <a:pPr indent="-311150" lvl="0" marL="457200" rtl="0" algn="l">
              <a:spcBef>
                <a:spcPts val="0"/>
              </a:spcBef>
              <a:spcAft>
                <a:spcPts val="0"/>
              </a:spcAft>
              <a:buSzPts val="1300"/>
              <a:buChar char="●"/>
            </a:pPr>
            <a:r>
              <a:rPr lang="id"/>
              <a:t>Hal ini dikarenakan Hibernate ORM merupakan salah satu JPA Provider yang paling banyak digunakan</a:t>
            </a:r>
            <a:endParaRPr/>
          </a:p>
          <a:p>
            <a:pPr indent="-311150" lvl="0" marL="457200" rtl="0" algn="l">
              <a:spcBef>
                <a:spcPts val="0"/>
              </a:spcBef>
              <a:spcAft>
                <a:spcPts val="0"/>
              </a:spcAft>
              <a:buSzPts val="1300"/>
              <a:buChar char="●"/>
            </a:pPr>
            <a:r>
              <a:rPr lang="id"/>
              <a:t>Bahkan jika dilihat sejarahnya, Hibernate ORM sendiri awalnya lebih populer dibanding JPA ketika masih dalam EJB</a:t>
            </a:r>
            <a:endParaRPr/>
          </a:p>
          <a:p>
            <a:pPr indent="-311150" lvl="0" marL="457200" rtl="0" algn="l">
              <a:spcBef>
                <a:spcPts val="0"/>
              </a:spcBef>
              <a:spcAft>
                <a:spcPts val="0"/>
              </a:spcAft>
              <a:buSzPts val="1300"/>
              <a:buChar char="●"/>
            </a:pPr>
            <a:r>
              <a:rPr lang="id"/>
              <a:t>Dan banyak sekali fitur Hibernate ORM yang akhirnya masuk menjadi fitur di JPA</a:t>
            </a:r>
            <a:endParaRPr/>
          </a:p>
          <a:p>
            <a:pPr indent="-311150" lvl="0" marL="457200" rtl="0" algn="l">
              <a:spcBef>
                <a:spcPts val="0"/>
              </a:spcBef>
              <a:spcAft>
                <a:spcPts val="0"/>
              </a:spcAft>
              <a:buSzPts val="1300"/>
              <a:buChar char="●"/>
            </a:pPr>
            <a:r>
              <a:rPr lang="id" u="sng">
                <a:solidFill>
                  <a:schemeClr val="hlink"/>
                </a:solidFill>
                <a:hlinkClick r:id="rId3"/>
              </a:rPr>
              <a:t>https://hibernate.org/orm/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Listener di Entity Class</a:t>
            </a:r>
            <a:endParaRPr/>
          </a:p>
        </p:txBody>
      </p:sp>
      <p:sp>
        <p:nvSpPr>
          <p:cNvPr id="858" name="Google Shape;858;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annotation EntityListener, kita juga bisa langsung menambahkan Event annotation di Class Entity nya</a:t>
            </a:r>
            <a:endParaRPr/>
          </a:p>
          <a:p>
            <a:pPr indent="-311150" lvl="0" marL="457200" rtl="0" algn="l">
              <a:spcBef>
                <a:spcPts val="0"/>
              </a:spcBef>
              <a:spcAft>
                <a:spcPts val="0"/>
              </a:spcAft>
              <a:buSzPts val="1300"/>
              <a:buChar char="●"/>
            </a:pPr>
            <a:r>
              <a:rPr lang="id"/>
              <a:t>Dengan begitu, kita tidak perlu membuat class listener lagi</a:t>
            </a:r>
            <a:endParaRPr/>
          </a:p>
          <a:p>
            <a:pPr indent="-311150" lvl="0" marL="457200" rtl="0" algn="l">
              <a:spcBef>
                <a:spcPts val="0"/>
              </a:spcBef>
              <a:spcAft>
                <a:spcPts val="0"/>
              </a:spcAft>
              <a:buSzPts val="1300"/>
              <a:buChar char="●"/>
            </a:pPr>
            <a:r>
              <a:rPr lang="id"/>
              <a:t>Kekurangannya adalah, kita tidak bisa membuat listener yang bisa digunakan oleh Entity lain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Member Class</a:t>
            </a:r>
            <a:endParaRPr/>
          </a:p>
        </p:txBody>
      </p:sp>
      <p:pic>
        <p:nvPicPr>
          <p:cNvPr id="864" name="Google Shape;864;p145"/>
          <p:cNvPicPr preferRelativeResize="0"/>
          <p:nvPr/>
        </p:nvPicPr>
        <p:blipFill>
          <a:blip r:embed="rId3">
            <a:alphaModFix/>
          </a:blip>
          <a:stretch>
            <a:fillRect/>
          </a:stretch>
        </p:blipFill>
        <p:spPr>
          <a:xfrm>
            <a:off x="152400" y="2006250"/>
            <a:ext cx="8839204" cy="279246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Member</a:t>
            </a:r>
            <a:endParaRPr/>
          </a:p>
        </p:txBody>
      </p:sp>
      <p:pic>
        <p:nvPicPr>
          <p:cNvPr id="870" name="Google Shape;870;p146"/>
          <p:cNvPicPr preferRelativeResize="0"/>
          <p:nvPr/>
        </p:nvPicPr>
        <p:blipFill>
          <a:blip r:embed="rId3">
            <a:alphaModFix/>
          </a:blip>
          <a:stretch>
            <a:fillRect/>
          </a:stretch>
        </p:blipFill>
        <p:spPr>
          <a:xfrm>
            <a:off x="152400" y="2006250"/>
            <a:ext cx="8839204" cy="9106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Relationship</a:t>
            </a:r>
            <a:endParaRPr/>
          </a:p>
        </p:txBody>
      </p:sp>
      <p:sp>
        <p:nvSpPr>
          <p:cNvPr id="881" name="Google Shape;881;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paling banyak digunakan saat menggunakan Relational Database adalah Table Relationship</a:t>
            </a:r>
            <a:endParaRPr/>
          </a:p>
          <a:p>
            <a:pPr indent="-311150" lvl="0" marL="457200" rtl="0" algn="l">
              <a:spcBef>
                <a:spcPts val="0"/>
              </a:spcBef>
              <a:spcAft>
                <a:spcPts val="0"/>
              </a:spcAft>
              <a:buSzPts val="1300"/>
              <a:buChar char="●"/>
            </a:pPr>
            <a:r>
              <a:rPr lang="id"/>
              <a:t>Di kelas MySQL, kita sudah bahas secara lengkap tentang jenis-jenis relasi table, dari One to One, One to Many dan Many to Many</a:t>
            </a:r>
            <a:endParaRPr/>
          </a:p>
          <a:p>
            <a:pPr indent="-311150" lvl="0" marL="457200" rtl="0" algn="l">
              <a:spcBef>
                <a:spcPts val="0"/>
              </a:spcBef>
              <a:spcAft>
                <a:spcPts val="0"/>
              </a:spcAft>
              <a:buSzPts val="1300"/>
              <a:buChar char="●"/>
            </a:pPr>
            <a:r>
              <a:rPr lang="id"/>
              <a:t>JPA juga bisa menangani Table Relationship secara otomatis, hal ini menjadikan memanipulasi data Entity yang berhubungan akan lebih mudah</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 Relationship</a:t>
            </a:r>
            <a:endParaRPr/>
          </a:p>
        </p:txBody>
      </p:sp>
      <p:sp>
        <p:nvSpPr>
          <p:cNvPr id="887" name="Google Shape;887;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One Relationship adalah relasi yang paling mudah, dimana satu table berelasi dengan satu data di table lain</a:t>
            </a:r>
            <a:endParaRPr/>
          </a:p>
          <a:p>
            <a:pPr indent="-311150" lvl="0" marL="457200" rtl="0" algn="l">
              <a:spcBef>
                <a:spcPts val="0"/>
              </a:spcBef>
              <a:spcAft>
                <a:spcPts val="0"/>
              </a:spcAft>
              <a:buSzPts val="1300"/>
              <a:buChar char="●"/>
            </a:pPr>
            <a:r>
              <a:rPr lang="id"/>
              <a:t>Ada beberapa cara melakukan relasi pada one to one, dengan Foreign Key atau dengan Primary Key yang sama</a:t>
            </a:r>
            <a:endParaRPr/>
          </a:p>
          <a:p>
            <a:pPr indent="-311150" lvl="0" marL="457200" rtl="0" algn="l">
              <a:spcBef>
                <a:spcPts val="0"/>
              </a:spcBef>
              <a:spcAft>
                <a:spcPts val="0"/>
              </a:spcAft>
              <a:buSzPts val="1300"/>
              <a:buChar char="●"/>
            </a:pPr>
            <a:r>
              <a:rPr lang="id"/>
              <a:t>JPA mendukung keduanya, baik itu menggunakan Foreign Key ataupun menggunakan Primary Key yang sama</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OneToOne Annotation</a:t>
            </a:r>
            <a:endParaRPr/>
          </a:p>
        </p:txBody>
      </p:sp>
      <p:sp>
        <p:nvSpPr>
          <p:cNvPr id="893" name="Google Shape;893;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menambah atribut di Entity yang berelasi dengan Entity lain, kita perlu menambahkan menggunakan annotation OneToOne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https://jakarta.ee/specifications/persistence/3.1/apidocs/jakarta.persistence/jakarta/persistence/onetoone</a:t>
            </a:r>
            <a:r>
              <a:rPr lang="id"/>
              <a:t> </a:t>
            </a:r>
            <a:endParaRPr/>
          </a:p>
          <a:p>
            <a:pPr indent="-311150" lvl="0" marL="457200" rtl="0" algn="l">
              <a:spcBef>
                <a:spcPts val="0"/>
              </a:spcBef>
              <a:spcAft>
                <a:spcPts val="0"/>
              </a:spcAft>
              <a:buSzPts val="1300"/>
              <a:buChar char="●"/>
            </a:pPr>
            <a:r>
              <a:rPr lang="id"/>
              <a:t>Dan untuk memberi tahu JPA tentang kolom yang digunakan untuk melakukan JOIN Foreignn Key, kita perlu tambahkan annotation JoinColumn</a:t>
            </a:r>
            <a:endParaRPr/>
          </a:p>
          <a:p>
            <a:pPr indent="-311150" lvl="0" marL="457200" rtl="0" algn="l">
              <a:spcBef>
                <a:spcPts val="0"/>
              </a:spcBef>
              <a:spcAft>
                <a:spcPts val="0"/>
              </a:spcAft>
              <a:buSzPts val="1300"/>
              <a:buChar char="●"/>
            </a:pPr>
            <a:r>
              <a:rPr lang="id" u="sng">
                <a:solidFill>
                  <a:schemeClr val="hlink"/>
                </a:solidFill>
                <a:hlinkClick r:id="rId4"/>
              </a:rPr>
              <a:t>https://jakarta.ee/specifications/persistence/3.1/apidocs/jakarta.persistence/jakarta/persistence/joincolumn</a:t>
            </a:r>
            <a:r>
              <a:rPr lang="id"/>
              <a:t> </a:t>
            </a:r>
            <a:endParaRPr/>
          </a:p>
          <a:p>
            <a:pPr indent="-311150" lvl="0" marL="457200" rtl="0" algn="l">
              <a:spcBef>
                <a:spcPts val="0"/>
              </a:spcBef>
              <a:spcAft>
                <a:spcPts val="0"/>
              </a:spcAft>
              <a:buSzPts val="1300"/>
              <a:buChar char="●"/>
            </a:pPr>
            <a:r>
              <a:rPr lang="id"/>
              <a:t>Namun jika JOIN nya menggunakan primary key yang sama, kita bisa gunakan annotation PrimaryKeyJoinColumn</a:t>
            </a:r>
            <a:endParaRPr/>
          </a:p>
          <a:p>
            <a:pPr indent="-311150" lvl="0" marL="457200" rtl="0" algn="l">
              <a:spcBef>
                <a:spcPts val="0"/>
              </a:spcBef>
              <a:spcAft>
                <a:spcPts val="0"/>
              </a:spcAft>
              <a:buSzPts val="1300"/>
              <a:buChar char="●"/>
            </a:pPr>
            <a:r>
              <a:rPr lang="id" u="sng">
                <a:solidFill>
                  <a:schemeClr val="hlink"/>
                </a:solidFill>
                <a:hlinkClick r:id="rId5"/>
              </a:rPr>
              <a:t>https://jakarta.ee/specifications/persistence/3.1/apidocs/jakarta.persistence/jakarta/persistence/primarykeyjoincolumn</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One to One</a:t>
            </a:r>
            <a:endParaRPr/>
          </a:p>
        </p:txBody>
      </p:sp>
      <p:pic>
        <p:nvPicPr>
          <p:cNvPr id="899" name="Google Shape;899;p151"/>
          <p:cNvPicPr preferRelativeResize="0"/>
          <p:nvPr/>
        </p:nvPicPr>
        <p:blipFill>
          <a:blip r:embed="rId3">
            <a:alphaModFix/>
          </a:blip>
          <a:stretch>
            <a:fillRect/>
          </a:stretch>
        </p:blipFill>
        <p:spPr>
          <a:xfrm>
            <a:off x="1719263" y="2466100"/>
            <a:ext cx="5705475" cy="1047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Credential &amp; User</a:t>
            </a:r>
            <a:endParaRPr/>
          </a:p>
        </p:txBody>
      </p:sp>
      <p:pic>
        <p:nvPicPr>
          <p:cNvPr id="905" name="Google Shape;905;p152"/>
          <p:cNvPicPr preferRelativeResize="0"/>
          <p:nvPr/>
        </p:nvPicPr>
        <p:blipFill>
          <a:blip r:embed="rId3">
            <a:alphaModFix/>
          </a:blip>
          <a:stretch>
            <a:fillRect/>
          </a:stretch>
        </p:blipFill>
        <p:spPr>
          <a:xfrm>
            <a:off x="152400" y="2006250"/>
            <a:ext cx="7837148" cy="298485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Credential &amp; User</a:t>
            </a:r>
            <a:endParaRPr/>
          </a:p>
        </p:txBody>
      </p:sp>
      <p:pic>
        <p:nvPicPr>
          <p:cNvPr id="911" name="Google Shape;911;p153"/>
          <p:cNvPicPr preferRelativeResize="0"/>
          <p:nvPr/>
        </p:nvPicPr>
        <p:blipFill>
          <a:blip r:embed="rId3">
            <a:alphaModFix/>
          </a:blip>
          <a:stretch>
            <a:fillRect/>
          </a:stretch>
        </p:blipFill>
        <p:spPr>
          <a:xfrm>
            <a:off x="152400" y="2006250"/>
            <a:ext cx="2996984" cy="2984851"/>
          </a:xfrm>
          <a:prstGeom prst="rect">
            <a:avLst/>
          </a:prstGeom>
          <a:noFill/>
          <a:ln>
            <a:noFill/>
          </a:ln>
        </p:spPr>
      </p:pic>
      <p:pic>
        <p:nvPicPr>
          <p:cNvPr id="912" name="Google Shape;912;p153"/>
          <p:cNvPicPr preferRelativeResize="0"/>
          <p:nvPr/>
        </p:nvPicPr>
        <p:blipFill>
          <a:blip r:embed="rId4">
            <a:alphaModFix/>
          </a:blip>
          <a:stretch>
            <a:fillRect/>
          </a:stretch>
        </p:blipFill>
        <p:spPr>
          <a:xfrm>
            <a:off x="3301784" y="2006250"/>
            <a:ext cx="3569295"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One to One Primary Key Join Column</a:t>
            </a:r>
            <a:endParaRPr/>
          </a:p>
        </p:txBody>
      </p:sp>
      <p:pic>
        <p:nvPicPr>
          <p:cNvPr id="918" name="Google Shape;918;p154"/>
          <p:cNvPicPr preferRelativeResize="0"/>
          <p:nvPr/>
        </p:nvPicPr>
        <p:blipFill>
          <a:blip r:embed="rId3">
            <a:alphaModFix/>
          </a:blip>
          <a:stretch>
            <a:fillRect/>
          </a:stretch>
        </p:blipFill>
        <p:spPr>
          <a:xfrm>
            <a:off x="152400" y="2006250"/>
            <a:ext cx="2453301" cy="2984850"/>
          </a:xfrm>
          <a:prstGeom prst="rect">
            <a:avLst/>
          </a:prstGeom>
          <a:noFill/>
          <a:ln>
            <a:noFill/>
          </a:ln>
        </p:spPr>
      </p:pic>
      <p:pic>
        <p:nvPicPr>
          <p:cNvPr id="919" name="Google Shape;919;p154"/>
          <p:cNvPicPr preferRelativeResize="0"/>
          <p:nvPr/>
        </p:nvPicPr>
        <p:blipFill>
          <a:blip r:embed="rId4">
            <a:alphaModFix/>
          </a:blip>
          <a:stretch>
            <a:fillRect/>
          </a:stretch>
        </p:blipFill>
        <p:spPr>
          <a:xfrm>
            <a:off x="2758101" y="2006250"/>
            <a:ext cx="2573294" cy="298484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dan Find User &amp; Credentials</a:t>
            </a:r>
            <a:endParaRPr/>
          </a:p>
        </p:txBody>
      </p:sp>
      <p:pic>
        <p:nvPicPr>
          <p:cNvPr id="925" name="Google Shape;925;p155"/>
          <p:cNvPicPr preferRelativeResize="0"/>
          <p:nvPr/>
        </p:nvPicPr>
        <p:blipFill>
          <a:blip r:embed="rId3">
            <a:alphaModFix/>
          </a:blip>
          <a:stretch>
            <a:fillRect/>
          </a:stretch>
        </p:blipFill>
        <p:spPr>
          <a:xfrm>
            <a:off x="152400" y="2006250"/>
            <a:ext cx="3491202" cy="2264149"/>
          </a:xfrm>
          <a:prstGeom prst="rect">
            <a:avLst/>
          </a:prstGeom>
          <a:noFill/>
          <a:ln>
            <a:noFill/>
          </a:ln>
        </p:spPr>
      </p:pic>
      <p:pic>
        <p:nvPicPr>
          <p:cNvPr id="926" name="Google Shape;926;p155"/>
          <p:cNvPicPr preferRelativeResize="0"/>
          <p:nvPr/>
        </p:nvPicPr>
        <p:blipFill>
          <a:blip r:embed="rId4">
            <a:alphaModFix/>
          </a:blip>
          <a:stretch>
            <a:fillRect/>
          </a:stretch>
        </p:blipFill>
        <p:spPr>
          <a:xfrm>
            <a:off x="3776675" y="2006250"/>
            <a:ext cx="5250975" cy="11845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Wallet</a:t>
            </a:r>
            <a:endParaRPr/>
          </a:p>
        </p:txBody>
      </p:sp>
      <p:pic>
        <p:nvPicPr>
          <p:cNvPr id="932" name="Google Shape;932;p156"/>
          <p:cNvPicPr preferRelativeResize="0"/>
          <p:nvPr/>
        </p:nvPicPr>
        <p:blipFill>
          <a:blip r:embed="rId3">
            <a:alphaModFix/>
          </a:blip>
          <a:stretch>
            <a:fillRect/>
          </a:stretch>
        </p:blipFill>
        <p:spPr>
          <a:xfrm>
            <a:off x="152400" y="2006250"/>
            <a:ext cx="8839204" cy="210621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One To One Join Column</a:t>
            </a:r>
            <a:endParaRPr/>
          </a:p>
        </p:txBody>
      </p:sp>
      <p:pic>
        <p:nvPicPr>
          <p:cNvPr id="938" name="Google Shape;938;p157"/>
          <p:cNvPicPr preferRelativeResize="0"/>
          <p:nvPr/>
        </p:nvPicPr>
        <p:blipFill>
          <a:blip r:embed="rId3">
            <a:alphaModFix/>
          </a:blip>
          <a:stretch>
            <a:fillRect/>
          </a:stretch>
        </p:blipFill>
        <p:spPr>
          <a:xfrm>
            <a:off x="152400" y="2006250"/>
            <a:ext cx="4386392" cy="2984851"/>
          </a:xfrm>
          <a:prstGeom prst="rect">
            <a:avLst/>
          </a:prstGeom>
          <a:noFill/>
          <a:ln>
            <a:noFill/>
          </a:ln>
        </p:spPr>
      </p:pic>
      <p:pic>
        <p:nvPicPr>
          <p:cNvPr id="939" name="Google Shape;939;p157"/>
          <p:cNvPicPr preferRelativeResize="0"/>
          <p:nvPr/>
        </p:nvPicPr>
        <p:blipFill>
          <a:blip r:embed="rId4">
            <a:alphaModFix/>
          </a:blip>
          <a:stretch>
            <a:fillRect/>
          </a:stretch>
        </p:blipFill>
        <p:spPr>
          <a:xfrm>
            <a:off x="4691192" y="2006250"/>
            <a:ext cx="2709327" cy="29848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Save dan Get Wallet</a:t>
            </a:r>
            <a:endParaRPr/>
          </a:p>
        </p:txBody>
      </p:sp>
      <p:pic>
        <p:nvPicPr>
          <p:cNvPr id="945" name="Google Shape;945;p158"/>
          <p:cNvPicPr preferRelativeResize="0"/>
          <p:nvPr/>
        </p:nvPicPr>
        <p:blipFill>
          <a:blip r:embed="rId3">
            <a:alphaModFix/>
          </a:blip>
          <a:stretch>
            <a:fillRect/>
          </a:stretch>
        </p:blipFill>
        <p:spPr>
          <a:xfrm>
            <a:off x="152400" y="2006250"/>
            <a:ext cx="4248227" cy="1462925"/>
          </a:xfrm>
          <a:prstGeom prst="rect">
            <a:avLst/>
          </a:prstGeom>
          <a:noFill/>
          <a:ln>
            <a:noFill/>
          </a:ln>
        </p:spPr>
      </p:pic>
      <p:pic>
        <p:nvPicPr>
          <p:cNvPr id="946" name="Google Shape;946;p158"/>
          <p:cNvPicPr preferRelativeResize="0"/>
          <p:nvPr/>
        </p:nvPicPr>
        <p:blipFill>
          <a:blip r:embed="rId4">
            <a:alphaModFix/>
          </a:blip>
          <a:stretch>
            <a:fillRect/>
          </a:stretch>
        </p:blipFill>
        <p:spPr>
          <a:xfrm>
            <a:off x="152400" y="3621575"/>
            <a:ext cx="7071151" cy="11952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Entity yang memiliki relasi One to Many dengan Entity lain, kita bisa menggunakan annotation OneToMany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https://jakarta.ee/specifications/persistence/3.1/apidocs/jakarta.persistence/jakarta/persistence/onetomany</a:t>
            </a:r>
            <a:r>
              <a:rPr lang="id"/>
              <a:t> </a:t>
            </a:r>
            <a:endParaRPr/>
          </a:p>
          <a:p>
            <a:pPr indent="-311150" lvl="0" marL="457200" rtl="0" algn="l">
              <a:spcBef>
                <a:spcPts val="0"/>
              </a:spcBef>
              <a:spcAft>
                <a:spcPts val="0"/>
              </a:spcAft>
              <a:buSzPts val="1300"/>
              <a:buChar char="●"/>
            </a:pPr>
            <a:r>
              <a:rPr lang="id"/>
              <a:t>Dan atribut di Entity, tipe datanya harus dibungkus dalam collection, misal List&lt;T&gt; atau Set&lt;T&gt;</a:t>
            </a:r>
            <a:endParaRPr/>
          </a:p>
          <a:p>
            <a:pPr indent="-311150" lvl="0" marL="457200" rtl="0" algn="l">
              <a:spcBef>
                <a:spcPts val="0"/>
              </a:spcBef>
              <a:spcAft>
                <a:spcPts val="0"/>
              </a:spcAft>
              <a:buSzPts val="1300"/>
              <a:buChar char="●"/>
            </a:pPr>
            <a:r>
              <a:rPr lang="id"/>
              <a:t>Relasi OneToMany jika dilihat dari arah sebaliknya adalah relasi ManyToOne, oleh karena itu, nanti di Class Entity sebelahnya, relasinya adalah ManyToOne</a:t>
            </a:r>
            <a:endParaRPr/>
          </a:p>
          <a:p>
            <a:pPr indent="-311150" lvl="0" marL="457200" rtl="0" algn="l">
              <a:spcBef>
                <a:spcPts val="0"/>
              </a:spcBef>
              <a:spcAft>
                <a:spcPts val="0"/>
              </a:spcAft>
              <a:buSzPts val="1300"/>
              <a:buChar char="●"/>
            </a:pPr>
            <a:r>
              <a:rPr lang="id" u="sng">
                <a:solidFill>
                  <a:schemeClr val="hlink"/>
                </a:solidFill>
                <a:hlinkClick r:id="rId4"/>
              </a:rPr>
              <a:t>https://jakarta.ee/specifications/persistence/3.1/apidocs/jakarta.persistence/jakarta/persistence/manytoone</a:t>
            </a:r>
            <a:r>
              <a:rPr lang="id"/>
              <a:t> </a:t>
            </a:r>
            <a:endParaRPr/>
          </a:p>
          <a:p>
            <a:pPr indent="-311150" lvl="0" marL="457200" rtl="0" algn="l">
              <a:spcBef>
                <a:spcPts val="0"/>
              </a:spcBef>
              <a:spcAft>
                <a:spcPts val="0"/>
              </a:spcAft>
              <a:buSzPts val="1300"/>
              <a:buChar char="●"/>
            </a:pPr>
            <a:r>
              <a:rPr lang="id"/>
              <a:t>Cara penggunaannya hampir mirip dengan relasi OneToOne, kita bisa gunakan JoinColumn pada Entity yang memiliki kolom Foreign Key nya yang menggunakan ManyToOne, dan cukup gunakan attribute mappedBy pada attribute yang menggunakan OneToMany</a:t>
            </a:r>
            <a:endParaRPr/>
          </a:p>
        </p:txBody>
      </p:sp>
      <p:sp>
        <p:nvSpPr>
          <p:cNvPr id="957" name="Google Shape;95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One To Many</a:t>
            </a:r>
            <a:endParaRPr/>
          </a:p>
        </p:txBody>
      </p:sp>
      <p:pic>
        <p:nvPicPr>
          <p:cNvPr id="963" name="Google Shape;963;p161"/>
          <p:cNvPicPr preferRelativeResize="0"/>
          <p:nvPr/>
        </p:nvPicPr>
        <p:blipFill>
          <a:blip r:embed="rId3">
            <a:alphaModFix/>
          </a:blip>
          <a:stretch>
            <a:fillRect/>
          </a:stretch>
        </p:blipFill>
        <p:spPr>
          <a:xfrm>
            <a:off x="2609850" y="2006250"/>
            <a:ext cx="3924300" cy="13620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Brand &amp; Product</a:t>
            </a:r>
            <a:endParaRPr/>
          </a:p>
        </p:txBody>
      </p:sp>
      <p:pic>
        <p:nvPicPr>
          <p:cNvPr id="969" name="Google Shape;969;p162"/>
          <p:cNvPicPr preferRelativeResize="0"/>
          <p:nvPr/>
        </p:nvPicPr>
        <p:blipFill>
          <a:blip r:embed="rId3">
            <a:alphaModFix/>
          </a:blip>
          <a:stretch>
            <a:fillRect/>
          </a:stretch>
        </p:blipFill>
        <p:spPr>
          <a:xfrm>
            <a:off x="152400" y="2006250"/>
            <a:ext cx="7303434"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Brand dan Product</a:t>
            </a:r>
            <a:endParaRPr/>
          </a:p>
        </p:txBody>
      </p:sp>
      <p:pic>
        <p:nvPicPr>
          <p:cNvPr id="975" name="Google Shape;975;p163"/>
          <p:cNvPicPr preferRelativeResize="0"/>
          <p:nvPr/>
        </p:nvPicPr>
        <p:blipFill>
          <a:blip r:embed="rId3">
            <a:alphaModFix/>
          </a:blip>
          <a:stretch>
            <a:fillRect/>
          </a:stretch>
        </p:blipFill>
        <p:spPr>
          <a:xfrm>
            <a:off x="5494000" y="714575"/>
            <a:ext cx="2730351" cy="4276527"/>
          </a:xfrm>
          <a:prstGeom prst="rect">
            <a:avLst/>
          </a:prstGeom>
          <a:noFill/>
          <a:ln>
            <a:noFill/>
          </a:ln>
        </p:spPr>
      </p:pic>
      <p:pic>
        <p:nvPicPr>
          <p:cNvPr id="976" name="Google Shape;976;p163"/>
          <p:cNvPicPr preferRelativeResize="0"/>
          <p:nvPr/>
        </p:nvPicPr>
        <p:blipFill>
          <a:blip r:embed="rId4">
            <a:alphaModFix/>
          </a:blip>
          <a:stretch>
            <a:fillRect/>
          </a:stretch>
        </p:blipFill>
        <p:spPr>
          <a:xfrm>
            <a:off x="2136650" y="2006250"/>
            <a:ext cx="2435356"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https://start.spring.io/</a:t>
            </a:r>
            <a:endParaRPr/>
          </a:p>
          <a:p>
            <a:pPr indent="-311150" lvl="0" marL="457200" rtl="0" algn="l">
              <a:spcBef>
                <a:spcPts val="0"/>
              </a:spcBef>
              <a:spcAft>
                <a:spcPts val="0"/>
              </a:spcAft>
              <a:buSzPts val="1300"/>
              <a:buChar char="●"/>
            </a:pPr>
            <a:r>
              <a:rPr lang="id"/>
              <a:t>Tambahkan dependency :</a:t>
            </a:r>
            <a:endParaRPr/>
          </a:p>
          <a:p>
            <a:pPr indent="-298450" lvl="1" marL="914400" rtl="0" algn="l">
              <a:spcBef>
                <a:spcPts val="0"/>
              </a:spcBef>
              <a:spcAft>
                <a:spcPts val="0"/>
              </a:spcAft>
              <a:buSzPts val="1100"/>
              <a:buChar char="○"/>
            </a:pPr>
            <a:r>
              <a:rPr lang="id"/>
              <a:t>JPA</a:t>
            </a:r>
            <a:endParaRPr/>
          </a:p>
          <a:p>
            <a:pPr indent="-298450" lvl="1" marL="914400" rtl="0" algn="l">
              <a:spcBef>
                <a:spcPts val="0"/>
              </a:spcBef>
              <a:spcAft>
                <a:spcPts val="0"/>
              </a:spcAft>
              <a:buSzPts val="1100"/>
              <a:buChar char="○"/>
            </a:pPr>
            <a:r>
              <a:rPr lang="id"/>
              <a:t>MySQL Driver</a:t>
            </a:r>
            <a:endParaRPr/>
          </a:p>
          <a:p>
            <a:pPr indent="-311150" lvl="0" marL="457200" rtl="0" algn="l">
              <a:spcBef>
                <a:spcPts val="0"/>
              </a:spcBef>
              <a:spcAft>
                <a:spcPts val="0"/>
              </a:spcAft>
              <a:buSzPts val="1300"/>
              <a:buChar char="●"/>
            </a:pPr>
            <a:r>
              <a:rPr lang="id"/>
              <a:t>Setting Logback : </a:t>
            </a:r>
            <a:r>
              <a:rPr lang="id" u="sng">
                <a:solidFill>
                  <a:schemeClr val="hlink"/>
                </a:solidFill>
                <a:hlinkClick r:id="rId4"/>
              </a:rPr>
              <a:t>https://github.com/ProgrammerZamanNow/belajar-java-logging/blob/master/src/main/resources/logback.xml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Brand dan Product</a:t>
            </a:r>
            <a:endParaRPr/>
          </a:p>
        </p:txBody>
      </p:sp>
      <p:pic>
        <p:nvPicPr>
          <p:cNvPr id="982" name="Google Shape;982;p164"/>
          <p:cNvPicPr preferRelativeResize="0"/>
          <p:nvPr/>
        </p:nvPicPr>
        <p:blipFill>
          <a:blip r:embed="rId3">
            <a:alphaModFix/>
          </a:blip>
          <a:stretch>
            <a:fillRect/>
          </a:stretch>
        </p:blipFill>
        <p:spPr>
          <a:xfrm>
            <a:off x="152400" y="2006250"/>
            <a:ext cx="3557374" cy="2984849"/>
          </a:xfrm>
          <a:prstGeom prst="rect">
            <a:avLst/>
          </a:prstGeom>
          <a:noFill/>
          <a:ln>
            <a:noFill/>
          </a:ln>
        </p:spPr>
      </p:pic>
      <p:pic>
        <p:nvPicPr>
          <p:cNvPr id="983" name="Google Shape;983;p164"/>
          <p:cNvPicPr preferRelativeResize="0"/>
          <p:nvPr/>
        </p:nvPicPr>
        <p:blipFill>
          <a:blip r:embed="rId4">
            <a:alphaModFix/>
          </a:blip>
          <a:stretch>
            <a:fillRect/>
          </a:stretch>
        </p:blipFill>
        <p:spPr>
          <a:xfrm>
            <a:off x="3862174" y="2006250"/>
            <a:ext cx="5129426" cy="256471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Brand and Product</a:t>
            </a:r>
            <a:endParaRPr/>
          </a:p>
        </p:txBody>
      </p:sp>
      <p:pic>
        <p:nvPicPr>
          <p:cNvPr id="989" name="Google Shape;989;p165"/>
          <p:cNvPicPr preferRelativeResize="0"/>
          <p:nvPr/>
        </p:nvPicPr>
        <p:blipFill>
          <a:blip r:embed="rId3">
            <a:alphaModFix/>
          </a:blip>
          <a:stretch>
            <a:fillRect/>
          </a:stretch>
        </p:blipFill>
        <p:spPr>
          <a:xfrm>
            <a:off x="152400" y="2006250"/>
            <a:ext cx="8839204" cy="1946524"/>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Many</a:t>
            </a:r>
            <a:r>
              <a:rPr lang="id"/>
              <a:t> to Many Relationship</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 Relationship</a:t>
            </a:r>
            <a:endParaRPr/>
          </a:p>
        </p:txBody>
      </p:sp>
      <p:sp>
        <p:nvSpPr>
          <p:cNvPr id="1000" name="Google Shape;1000;p1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kelas MySQL, kita sudah bahas tentang relasi Many to Many</a:t>
            </a:r>
            <a:endParaRPr/>
          </a:p>
          <a:p>
            <a:pPr indent="-311150" lvl="0" marL="457200" rtl="0" algn="l">
              <a:spcBef>
                <a:spcPts val="0"/>
              </a:spcBef>
              <a:spcAft>
                <a:spcPts val="0"/>
              </a:spcAft>
              <a:buSzPts val="1300"/>
              <a:buChar char="●"/>
            </a:pPr>
            <a:r>
              <a:rPr lang="id"/>
              <a:t>Pada relasi Many to Many, kita tidak bisa hanya menggunakan dua table, biasanya kita akan menambahkan table ditengah sebagai jembatan relasi antara table pertama dan kedua</a:t>
            </a:r>
            <a:endParaRPr/>
          </a:p>
          <a:p>
            <a:pPr indent="-311150" lvl="0" marL="457200" rtl="0" algn="l">
              <a:spcBef>
                <a:spcPts val="0"/>
              </a:spcBef>
              <a:spcAft>
                <a:spcPts val="0"/>
              </a:spcAft>
              <a:buSzPts val="1300"/>
              <a:buChar char="●"/>
            </a:pPr>
            <a:r>
              <a:rPr lang="id"/>
              <a:t>JPA juga mendukung relasi Many to Many</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Join Table</a:t>
            </a:r>
            <a:endParaRPr/>
          </a:p>
        </p:txBody>
      </p:sp>
      <p:sp>
        <p:nvSpPr>
          <p:cNvPr id="1006" name="Google Shape;1006;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menggunakan relasi Many to Many, kita bisa menggunakan annotation ManyToMany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https://jakarta.ee/specifications/persistence/3.1/apidocs/jakarta.persistence/jakarta/persistence/manytomany</a:t>
            </a:r>
            <a:r>
              <a:rPr lang="id"/>
              <a:t> </a:t>
            </a:r>
            <a:endParaRPr/>
          </a:p>
          <a:p>
            <a:pPr indent="-311150" lvl="0" marL="457200" rtl="0" algn="l">
              <a:spcBef>
                <a:spcPts val="0"/>
              </a:spcBef>
              <a:spcAft>
                <a:spcPts val="0"/>
              </a:spcAft>
              <a:buSzPts val="1300"/>
              <a:buChar char="●"/>
            </a:pPr>
            <a:r>
              <a:rPr lang="id"/>
              <a:t>Yang membedakan dengan relasi lain, karena Many to Many butuh table tambahan ditengah sebagai jembatan, oleh karena itu untuk melakukan join, kita menggunakan annotation JoinTable</a:t>
            </a:r>
            <a:endParaRPr/>
          </a:p>
          <a:p>
            <a:pPr indent="-311150" lvl="0" marL="457200" rtl="0" algn="l">
              <a:spcBef>
                <a:spcPts val="0"/>
              </a:spcBef>
              <a:spcAft>
                <a:spcPts val="0"/>
              </a:spcAft>
              <a:buSzPts val="1300"/>
              <a:buChar char="●"/>
            </a:pPr>
            <a:r>
              <a:rPr lang="id" u="sng">
                <a:solidFill>
                  <a:schemeClr val="hlink"/>
                </a:solidFill>
                <a:hlinkClick r:id="rId4"/>
              </a:rPr>
              <a:t>https://jakarta.ee/specifications/persistence/3.1/apidocs/jakarta.persistence/jakarta/persistence/jointable</a:t>
            </a:r>
            <a:r>
              <a:rPr lang="id"/>
              <a:t> </a:t>
            </a:r>
            <a:endParaRPr/>
          </a:p>
          <a:p>
            <a:pPr indent="-311150" lvl="0" marL="457200" rtl="0" algn="l">
              <a:spcBef>
                <a:spcPts val="0"/>
              </a:spcBef>
              <a:spcAft>
                <a:spcPts val="0"/>
              </a:spcAft>
              <a:buSzPts val="1300"/>
              <a:buChar char="●"/>
            </a:pPr>
            <a:r>
              <a:rPr lang="id"/>
              <a:t>Untuk table yang ditengah sebagai jembatan, kita tidak butuh membuat Class Entity nya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Users Likes Products</a:t>
            </a:r>
            <a:endParaRPr/>
          </a:p>
        </p:txBody>
      </p:sp>
      <p:pic>
        <p:nvPicPr>
          <p:cNvPr id="1012" name="Google Shape;1012;p169"/>
          <p:cNvPicPr preferRelativeResize="0"/>
          <p:nvPr/>
        </p:nvPicPr>
        <p:blipFill>
          <a:blip r:embed="rId3">
            <a:alphaModFix/>
          </a:blip>
          <a:stretch>
            <a:fillRect/>
          </a:stretch>
        </p:blipFill>
        <p:spPr>
          <a:xfrm>
            <a:off x="2795588" y="2006250"/>
            <a:ext cx="3552825" cy="12001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Users Likes Products (Detail)</a:t>
            </a:r>
            <a:endParaRPr/>
          </a:p>
        </p:txBody>
      </p:sp>
      <p:pic>
        <p:nvPicPr>
          <p:cNvPr id="1018" name="Google Shape;1018;p170"/>
          <p:cNvPicPr preferRelativeResize="0"/>
          <p:nvPr/>
        </p:nvPicPr>
        <p:blipFill>
          <a:blip r:embed="rId3">
            <a:alphaModFix/>
          </a:blip>
          <a:stretch>
            <a:fillRect/>
          </a:stretch>
        </p:blipFill>
        <p:spPr>
          <a:xfrm>
            <a:off x="1776413" y="2006250"/>
            <a:ext cx="5591175" cy="12001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User Like Product</a:t>
            </a:r>
            <a:endParaRPr/>
          </a:p>
        </p:txBody>
      </p:sp>
      <p:pic>
        <p:nvPicPr>
          <p:cNvPr id="1024" name="Google Shape;1024;p171"/>
          <p:cNvPicPr preferRelativeResize="0"/>
          <p:nvPr/>
        </p:nvPicPr>
        <p:blipFill>
          <a:blip r:embed="rId3">
            <a:alphaModFix/>
          </a:blip>
          <a:stretch>
            <a:fillRect/>
          </a:stretch>
        </p:blipFill>
        <p:spPr>
          <a:xfrm>
            <a:off x="152400" y="2006250"/>
            <a:ext cx="8839204" cy="235223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 Class</a:t>
            </a:r>
            <a:endParaRPr/>
          </a:p>
        </p:txBody>
      </p:sp>
      <p:pic>
        <p:nvPicPr>
          <p:cNvPr id="1030" name="Google Shape;1030;p172"/>
          <p:cNvPicPr preferRelativeResize="0"/>
          <p:nvPr/>
        </p:nvPicPr>
        <p:blipFill>
          <a:blip r:embed="rId3">
            <a:alphaModFix/>
          </a:blip>
          <a:stretch>
            <a:fillRect/>
          </a:stretch>
        </p:blipFill>
        <p:spPr>
          <a:xfrm>
            <a:off x="152400" y="2006250"/>
            <a:ext cx="6448287" cy="298485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Class</a:t>
            </a:r>
            <a:endParaRPr/>
          </a:p>
        </p:txBody>
      </p:sp>
      <p:pic>
        <p:nvPicPr>
          <p:cNvPr id="1036" name="Google Shape;1036;p173"/>
          <p:cNvPicPr preferRelativeResize="0"/>
          <p:nvPr/>
        </p:nvPicPr>
        <p:blipFill>
          <a:blip r:embed="rId3">
            <a:alphaModFix/>
          </a:blip>
          <a:stretch>
            <a:fillRect/>
          </a:stretch>
        </p:blipFill>
        <p:spPr>
          <a:xfrm>
            <a:off x="152400" y="2006250"/>
            <a:ext cx="8839204" cy="28572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dan Find User</a:t>
            </a:r>
            <a:endParaRPr/>
          </a:p>
        </p:txBody>
      </p:sp>
      <p:pic>
        <p:nvPicPr>
          <p:cNvPr id="1042" name="Google Shape;1042;p174"/>
          <p:cNvPicPr preferRelativeResize="0"/>
          <p:nvPr/>
        </p:nvPicPr>
        <p:blipFill>
          <a:blip r:embed="rId3">
            <a:alphaModFix/>
          </a:blip>
          <a:stretch>
            <a:fillRect/>
          </a:stretch>
        </p:blipFill>
        <p:spPr>
          <a:xfrm>
            <a:off x="152400" y="2006250"/>
            <a:ext cx="5953300" cy="1348800"/>
          </a:xfrm>
          <a:prstGeom prst="rect">
            <a:avLst/>
          </a:prstGeom>
          <a:noFill/>
          <a:ln>
            <a:noFill/>
          </a:ln>
        </p:spPr>
      </p:pic>
      <p:pic>
        <p:nvPicPr>
          <p:cNvPr id="1043" name="Google Shape;1043;p174"/>
          <p:cNvPicPr preferRelativeResize="0"/>
          <p:nvPr/>
        </p:nvPicPr>
        <p:blipFill>
          <a:blip r:embed="rId4">
            <a:alphaModFix/>
          </a:blip>
          <a:stretch>
            <a:fillRect/>
          </a:stretch>
        </p:blipFill>
        <p:spPr>
          <a:xfrm>
            <a:off x="152400" y="3507450"/>
            <a:ext cx="8839204" cy="119553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Fetch</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Fetch</a:t>
            </a:r>
            <a:endParaRPr/>
          </a:p>
        </p:txBody>
      </p:sp>
      <p:sp>
        <p:nvSpPr>
          <p:cNvPr id="1054" name="Google Shape;1054;p1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Entity Class yang kompleks dan banyak sekali relasinya, kita perlu berhati-hati</a:t>
            </a:r>
            <a:endParaRPr/>
          </a:p>
          <a:p>
            <a:pPr indent="-311150" lvl="0" marL="457200" rtl="0" algn="l">
              <a:spcBef>
                <a:spcPts val="0"/>
              </a:spcBef>
              <a:spcAft>
                <a:spcPts val="0"/>
              </a:spcAft>
              <a:buSzPts val="1300"/>
              <a:buChar char="●"/>
            </a:pPr>
            <a:r>
              <a:rPr lang="id"/>
              <a:t>Hal ini karena secara default, beberapa jenis relasi memiliki value fetch EAGER, artinya saat kita melakukan find Entity, relasinya akan secara otomatis di JOIN, walaupun kita tidak membutuhkan relasinya</a:t>
            </a:r>
            <a:endParaRPr/>
          </a:p>
          <a:p>
            <a:pPr indent="-311150" lvl="0" marL="457200" rtl="0" algn="l">
              <a:spcBef>
                <a:spcPts val="0"/>
              </a:spcBef>
              <a:spcAft>
                <a:spcPts val="0"/>
              </a:spcAft>
              <a:buSzPts val="1300"/>
              <a:buChar char="●"/>
            </a:pPr>
            <a:r>
              <a:rPr lang="id"/>
              <a:t>Kebalikan dari EAGER adalah LAZY, dimana artinya relasi akan di QUERY ketika kita memanggil attribute nya, jika tidak, maka tidak akan di QUERY</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 Fetch</a:t>
            </a:r>
            <a:endParaRPr/>
          </a:p>
        </p:txBody>
      </p:sp>
      <p:graphicFrame>
        <p:nvGraphicFramePr>
          <p:cNvPr id="1060" name="Google Shape;1060;p177"/>
          <p:cNvGraphicFramePr/>
          <p:nvPr/>
        </p:nvGraphicFramePr>
        <p:xfrm>
          <a:off x="952500" y="2190750"/>
          <a:ext cx="3000000" cy="3000000"/>
        </p:xfrm>
        <a:graphic>
          <a:graphicData uri="http://schemas.openxmlformats.org/drawingml/2006/table">
            <a:tbl>
              <a:tblPr>
                <a:noFill/>
                <a:tableStyleId>{E5135C94-0D18-4EF9-83C2-2A1D40B6A7B0}</a:tableStyleId>
              </a:tblPr>
              <a:tblGrid>
                <a:gridCol w="3619500"/>
                <a:gridCol w="3619500"/>
              </a:tblGrid>
              <a:tr h="381000">
                <a:tc>
                  <a:txBody>
                    <a:bodyPr/>
                    <a:lstStyle/>
                    <a:p>
                      <a:pPr indent="0" lvl="0" marL="0" rtl="0" algn="l">
                        <a:spcBef>
                          <a:spcPts val="0"/>
                        </a:spcBef>
                        <a:spcAft>
                          <a:spcPts val="0"/>
                        </a:spcAft>
                        <a:buNone/>
                      </a:pPr>
                      <a:r>
                        <a:rPr lang="id"/>
                        <a:t>Relation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Default Fetch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One to One</a:t>
                      </a:r>
                      <a:endParaRPr/>
                    </a:p>
                  </a:txBody>
                  <a:tcPr marT="91425" marB="91425" marR="91425" marL="91425"/>
                </a:tc>
                <a:tc>
                  <a:txBody>
                    <a:bodyPr/>
                    <a:lstStyle/>
                    <a:p>
                      <a:pPr indent="0" lvl="0" marL="0" rtl="0" algn="l">
                        <a:spcBef>
                          <a:spcPts val="0"/>
                        </a:spcBef>
                        <a:spcAft>
                          <a:spcPts val="0"/>
                        </a:spcAft>
                        <a:buNone/>
                      </a:pPr>
                      <a:r>
                        <a:rPr lang="id"/>
                        <a:t>EAGER</a:t>
                      </a:r>
                      <a:endParaRPr/>
                    </a:p>
                  </a:txBody>
                  <a:tcPr marT="91425" marB="91425" marR="91425" marL="91425"/>
                </a:tc>
              </a:tr>
              <a:tr h="381000">
                <a:tc>
                  <a:txBody>
                    <a:bodyPr/>
                    <a:lstStyle/>
                    <a:p>
                      <a:pPr indent="0" lvl="0" marL="0" rtl="0" algn="l">
                        <a:spcBef>
                          <a:spcPts val="0"/>
                        </a:spcBef>
                        <a:spcAft>
                          <a:spcPts val="0"/>
                        </a:spcAft>
                        <a:buNone/>
                      </a:pPr>
                      <a:r>
                        <a:rPr lang="id"/>
                        <a:t>One to Many</a:t>
                      </a:r>
                      <a:endParaRPr/>
                    </a:p>
                  </a:txBody>
                  <a:tcPr marT="91425" marB="91425" marR="91425" marL="91425"/>
                </a:tc>
                <a:tc>
                  <a:txBody>
                    <a:bodyPr/>
                    <a:lstStyle/>
                    <a:p>
                      <a:pPr indent="0" lvl="0" marL="0" rtl="0" algn="l">
                        <a:spcBef>
                          <a:spcPts val="0"/>
                        </a:spcBef>
                        <a:spcAft>
                          <a:spcPts val="0"/>
                        </a:spcAft>
                        <a:buNone/>
                      </a:pPr>
                      <a:r>
                        <a:rPr lang="id"/>
                        <a:t>LAZY</a:t>
                      </a:r>
                      <a:endParaRPr/>
                    </a:p>
                  </a:txBody>
                  <a:tcPr marT="91425" marB="91425" marR="91425" marL="91425"/>
                </a:tc>
              </a:tr>
              <a:tr h="381000">
                <a:tc>
                  <a:txBody>
                    <a:bodyPr/>
                    <a:lstStyle/>
                    <a:p>
                      <a:pPr indent="0" lvl="0" marL="0" rtl="0" algn="l">
                        <a:spcBef>
                          <a:spcPts val="0"/>
                        </a:spcBef>
                        <a:spcAft>
                          <a:spcPts val="0"/>
                        </a:spcAft>
                        <a:buNone/>
                      </a:pPr>
                      <a:r>
                        <a:rPr lang="id"/>
                        <a:t>Many to One</a:t>
                      </a:r>
                      <a:endParaRPr/>
                    </a:p>
                  </a:txBody>
                  <a:tcPr marT="91425" marB="91425" marR="91425" marL="91425"/>
                </a:tc>
                <a:tc>
                  <a:txBody>
                    <a:bodyPr/>
                    <a:lstStyle/>
                    <a:p>
                      <a:pPr indent="0" lvl="0" marL="0" rtl="0" algn="l">
                        <a:spcBef>
                          <a:spcPts val="0"/>
                        </a:spcBef>
                        <a:spcAft>
                          <a:spcPts val="0"/>
                        </a:spcAft>
                        <a:buNone/>
                      </a:pPr>
                      <a:r>
                        <a:rPr lang="id"/>
                        <a:t>EAGER</a:t>
                      </a:r>
                      <a:endParaRPr/>
                    </a:p>
                  </a:txBody>
                  <a:tcPr marT="91425" marB="91425" marR="91425" marL="91425"/>
                </a:tc>
              </a:tr>
              <a:tr h="381000">
                <a:tc>
                  <a:txBody>
                    <a:bodyPr/>
                    <a:lstStyle/>
                    <a:p>
                      <a:pPr indent="0" lvl="0" marL="0" rtl="0" algn="l">
                        <a:spcBef>
                          <a:spcPts val="0"/>
                        </a:spcBef>
                        <a:spcAft>
                          <a:spcPts val="0"/>
                        </a:spcAft>
                        <a:buNone/>
                      </a:pPr>
                      <a:r>
                        <a:rPr lang="id"/>
                        <a:t>Many to Many</a:t>
                      </a:r>
                      <a:endParaRPr/>
                    </a:p>
                  </a:txBody>
                  <a:tcPr marT="91425" marB="91425" marR="91425" marL="91425"/>
                </a:tc>
                <a:tc>
                  <a:txBody>
                    <a:bodyPr/>
                    <a:lstStyle/>
                    <a:p>
                      <a:pPr indent="0" lvl="0" marL="0" rtl="0" algn="l">
                        <a:spcBef>
                          <a:spcPts val="0"/>
                        </a:spcBef>
                        <a:spcAft>
                          <a:spcPts val="0"/>
                        </a:spcAft>
                        <a:buNone/>
                      </a:pPr>
                      <a:r>
                        <a:rPr lang="id"/>
                        <a:t>LAZY</a:t>
                      </a:r>
                      <a:endParaRPr/>
                    </a:p>
                  </a:txBody>
                  <a:tcPr marT="91425" marB="91425" marR="91425" marL="91425"/>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Fetch</a:t>
            </a:r>
            <a:endParaRPr/>
          </a:p>
        </p:txBody>
      </p:sp>
      <p:sp>
        <p:nvSpPr>
          <p:cNvPr id="1066" name="Google Shape;1066;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mengubah nilai default Fetch, kita bisa ubah di attribut di annotation relasinya</a:t>
            </a:r>
            <a:endParaRPr/>
          </a:p>
          <a:p>
            <a:pPr indent="-311150" lvl="0" marL="457200" rtl="0" algn="l">
              <a:spcBef>
                <a:spcPts val="0"/>
              </a:spcBef>
              <a:spcAft>
                <a:spcPts val="0"/>
              </a:spcAft>
              <a:buSzPts val="1300"/>
              <a:buChar char="●"/>
            </a:pPr>
            <a:r>
              <a:rPr lang="id"/>
              <a:t>Semua relasi dari One to One, One to Many, Many to One dan Many to Many memiliki attribute fetch yang bisa kita ubah</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Log : One to One</a:t>
            </a:r>
            <a:endParaRPr/>
          </a:p>
        </p:txBody>
      </p:sp>
      <p:pic>
        <p:nvPicPr>
          <p:cNvPr id="1072" name="Google Shape;1072;p179"/>
          <p:cNvPicPr preferRelativeResize="0"/>
          <p:nvPr/>
        </p:nvPicPr>
        <p:blipFill>
          <a:blip r:embed="rId3">
            <a:alphaModFix/>
          </a:blip>
          <a:stretch>
            <a:fillRect/>
          </a:stretch>
        </p:blipFill>
        <p:spPr>
          <a:xfrm>
            <a:off x="152400" y="2006250"/>
            <a:ext cx="5196472" cy="535200"/>
          </a:xfrm>
          <a:prstGeom prst="rect">
            <a:avLst/>
          </a:prstGeom>
          <a:noFill/>
          <a:ln>
            <a:noFill/>
          </a:ln>
        </p:spPr>
      </p:pic>
      <p:pic>
        <p:nvPicPr>
          <p:cNvPr id="1073" name="Google Shape;1073;p179"/>
          <p:cNvPicPr preferRelativeResize="0"/>
          <p:nvPr/>
        </p:nvPicPr>
        <p:blipFill>
          <a:blip r:embed="rId4">
            <a:alphaModFix/>
          </a:blip>
          <a:stretch>
            <a:fillRect/>
          </a:stretch>
        </p:blipFill>
        <p:spPr>
          <a:xfrm>
            <a:off x="5501276" y="806551"/>
            <a:ext cx="3432475" cy="41845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Lazy Fetch</a:t>
            </a:r>
            <a:endParaRPr/>
          </a:p>
        </p:txBody>
      </p:sp>
      <p:pic>
        <p:nvPicPr>
          <p:cNvPr id="1079" name="Google Shape;1079;p180"/>
          <p:cNvPicPr preferRelativeResize="0"/>
          <p:nvPr/>
        </p:nvPicPr>
        <p:blipFill>
          <a:blip r:embed="rId3">
            <a:alphaModFix/>
          </a:blip>
          <a:stretch>
            <a:fillRect/>
          </a:stretch>
        </p:blipFill>
        <p:spPr>
          <a:xfrm>
            <a:off x="152400" y="2006250"/>
            <a:ext cx="2571022" cy="2984851"/>
          </a:xfrm>
          <a:prstGeom prst="rect">
            <a:avLst/>
          </a:prstGeom>
          <a:noFill/>
          <a:ln>
            <a:noFill/>
          </a:ln>
        </p:spPr>
      </p:pic>
      <p:pic>
        <p:nvPicPr>
          <p:cNvPr id="1080" name="Google Shape;1080;p180"/>
          <p:cNvPicPr preferRelativeResize="0"/>
          <p:nvPr/>
        </p:nvPicPr>
        <p:blipFill>
          <a:blip r:embed="rId4">
            <a:alphaModFix/>
          </a:blip>
          <a:stretch>
            <a:fillRect/>
          </a:stretch>
        </p:blipFill>
        <p:spPr>
          <a:xfrm>
            <a:off x="2875822" y="2006250"/>
            <a:ext cx="2559378" cy="298485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IS-A Relationship</a:t>
            </a:r>
            <a:endParaRPr/>
          </a:p>
        </p:txBody>
      </p:sp>
      <p:sp>
        <p:nvSpPr>
          <p:cNvPr id="1091" name="Google Shape;1091;p1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Entity Relationship Diagram (ERD), terdapat jenis relasi bernama IS-A</a:t>
            </a:r>
            <a:endParaRPr/>
          </a:p>
          <a:p>
            <a:pPr indent="-311150" lvl="0" marL="457200" rtl="0" algn="l">
              <a:spcBef>
                <a:spcPts val="0"/>
              </a:spcBef>
              <a:spcAft>
                <a:spcPts val="0"/>
              </a:spcAft>
              <a:buSzPts val="1300"/>
              <a:buChar char="●"/>
            </a:pPr>
            <a:r>
              <a:rPr lang="id"/>
              <a:t>IS-A ini biasanya digunakan untuk mendukung konsep pewarisan di relational database, yang notabenenya tidak mendukung konsep ini</a:t>
            </a:r>
            <a:endParaRPr/>
          </a:p>
          <a:p>
            <a:pPr indent="-311150" lvl="0" marL="457200" rtl="0" algn="l">
              <a:spcBef>
                <a:spcPts val="0"/>
              </a:spcBef>
              <a:spcAft>
                <a:spcPts val="0"/>
              </a:spcAft>
              <a:buSzPts val="1300"/>
              <a:buChar char="●"/>
            </a:pPr>
            <a:r>
              <a:rPr lang="id"/>
              <a:t>Jenis relasi IS-A sering sekali kita temui di kehidupan nyata</a:t>
            </a:r>
            <a:endParaRPr/>
          </a:p>
          <a:p>
            <a:pPr indent="-311150" lvl="0" marL="457200" rtl="0" algn="l">
              <a:spcBef>
                <a:spcPts val="0"/>
              </a:spcBef>
              <a:spcAft>
                <a:spcPts val="0"/>
              </a:spcAft>
              <a:buSzPts val="1300"/>
              <a:buChar char="●"/>
            </a:pPr>
            <a:r>
              <a:rPr lang="id"/>
              <a:t>Contoh, struktur table Employee, dimana memiliki detail Manager, VicePresident, Supervisor, dan lain-lain</a:t>
            </a:r>
            <a:endParaRPr/>
          </a:p>
          <a:p>
            <a:pPr indent="-311150" lvl="0" marL="457200" rtl="0" algn="l">
              <a:spcBef>
                <a:spcPts val="0"/>
              </a:spcBef>
              <a:spcAft>
                <a:spcPts val="0"/>
              </a:spcAft>
              <a:buSzPts val="1300"/>
              <a:buChar char="●"/>
            </a:pPr>
            <a:r>
              <a:rPr lang="id"/>
              <a:t>Atau struktur table Payment, dimana memiliki detail PaymentBCA, PaymentMandiri, PaymentCreditCard, dan lain-lain</a:t>
            </a:r>
            <a:endParaRPr/>
          </a:p>
          <a:p>
            <a:pPr indent="-311150" lvl="0" marL="457200" rtl="0" algn="l">
              <a:spcBef>
                <a:spcPts val="0"/>
              </a:spcBef>
              <a:spcAft>
                <a:spcPts val="0"/>
              </a:spcAft>
              <a:buSzPts val="1300"/>
              <a:buChar char="●"/>
            </a:pPr>
            <a:r>
              <a:rPr lang="id"/>
              <a:t>ISA Relationship jika dalam OOP, maka implementasinya adalah berupa Inheritance / Pewarisan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ISA Diagram</a:t>
            </a:r>
            <a:endParaRPr/>
          </a:p>
        </p:txBody>
      </p:sp>
      <p:pic>
        <p:nvPicPr>
          <p:cNvPr id="1097" name="Google Shape;1097;p183"/>
          <p:cNvPicPr preferRelativeResize="0"/>
          <p:nvPr/>
        </p:nvPicPr>
        <p:blipFill>
          <a:blip r:embed="rId3">
            <a:alphaModFix/>
          </a:blip>
          <a:stretch>
            <a:fillRect/>
          </a:stretch>
        </p:blipFill>
        <p:spPr>
          <a:xfrm>
            <a:off x="152400" y="2006250"/>
            <a:ext cx="3039563" cy="2984850"/>
          </a:xfrm>
          <a:prstGeom prst="rect">
            <a:avLst/>
          </a:prstGeom>
          <a:noFill/>
          <a:ln>
            <a:noFill/>
          </a:ln>
        </p:spPr>
      </p:pic>
      <p:pic>
        <p:nvPicPr>
          <p:cNvPr id="1098" name="Google Shape;1098;p183"/>
          <p:cNvPicPr preferRelativeResize="0"/>
          <p:nvPr/>
        </p:nvPicPr>
        <p:blipFill>
          <a:blip r:embed="rId4">
            <a:alphaModFix/>
          </a:blip>
          <a:stretch>
            <a:fillRect/>
          </a:stretch>
        </p:blipFill>
        <p:spPr>
          <a:xfrm>
            <a:off x="3344363" y="2006250"/>
            <a:ext cx="4090765" cy="2984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a:t>
            </a:r>
            <a:endParaRPr/>
          </a:p>
        </p:txBody>
      </p:sp>
      <p:sp>
        <p:nvSpPr>
          <p:cNvPr id="251" name="Google Shape;251;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Entity adalah Class yang merepresentasikan table di database</a:t>
            </a:r>
            <a:endParaRPr/>
          </a:p>
          <a:p>
            <a:pPr indent="-311150" lvl="0" marL="457200" rtl="0" algn="l">
              <a:spcBef>
                <a:spcPts val="0"/>
              </a:spcBef>
              <a:spcAft>
                <a:spcPts val="0"/>
              </a:spcAft>
              <a:buSzPts val="1300"/>
              <a:buChar char="●"/>
            </a:pPr>
            <a:r>
              <a:rPr lang="id"/>
              <a:t>Di JPA, saat kita membuat Class Entity, maka kita perlu menambahkan annotation @Entity pada class tersebut</a:t>
            </a:r>
            <a:endParaRPr/>
          </a:p>
          <a:p>
            <a:pPr indent="-311150" lvl="0" marL="457200" rtl="0" algn="l">
              <a:spcBef>
                <a:spcPts val="0"/>
              </a:spcBef>
              <a:spcAft>
                <a:spcPts val="0"/>
              </a:spcAft>
              <a:buSzPts val="1300"/>
              <a:buChar char="●"/>
            </a:pPr>
            <a:r>
              <a:rPr lang="id"/>
              <a:t>Class Entity adalah sebuah class Java Bean, dimana tiap attribute (yang memiliki getter dan setter) di Class tersebut merepresentasikan kolom di table database</a:t>
            </a:r>
            <a:endParaRPr/>
          </a:p>
          <a:p>
            <a:pPr indent="-311150" lvl="0" marL="457200" rtl="0" algn="l">
              <a:spcBef>
                <a:spcPts val="0"/>
              </a:spcBef>
              <a:spcAft>
                <a:spcPts val="0"/>
              </a:spcAft>
              <a:buSzPts val="1300"/>
              <a:buChar char="●"/>
            </a:pPr>
            <a:r>
              <a:rPr lang="id"/>
              <a:t>Class Entity wajib memiliki default constructor yang tidak memiliki parameter, hal ini agar JPA bisa membuat object baru tanpa parameter ketika melakukan mapping data dari table ke object Entity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https://jakarta.ee/specifications/persistence/3.1/apidocs/jakarta.persistence/jakarta/persistence/entity</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Implementasi IS-A Relationship</a:t>
            </a:r>
            <a:endParaRPr/>
          </a:p>
        </p:txBody>
      </p:sp>
      <p:sp>
        <p:nvSpPr>
          <p:cNvPr id="1104" name="Google Shape;1104;p1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IS-A sendiri memiliki beberapa cara implementasi di table nya, yaitu :</a:t>
            </a:r>
            <a:endParaRPr/>
          </a:p>
          <a:p>
            <a:pPr indent="-311150" lvl="0" marL="457200" rtl="0" algn="l">
              <a:spcBef>
                <a:spcPts val="0"/>
              </a:spcBef>
              <a:spcAft>
                <a:spcPts val="0"/>
              </a:spcAft>
              <a:buSzPts val="1300"/>
              <a:buChar char="●"/>
            </a:pPr>
            <a:r>
              <a:rPr lang="id"/>
              <a:t>Single Table Inheritance</a:t>
            </a:r>
            <a:endParaRPr/>
          </a:p>
          <a:p>
            <a:pPr indent="-311150" lvl="0" marL="457200" rtl="0" algn="l">
              <a:spcBef>
                <a:spcPts val="0"/>
              </a:spcBef>
              <a:spcAft>
                <a:spcPts val="0"/>
              </a:spcAft>
              <a:buSzPts val="1300"/>
              <a:buChar char="●"/>
            </a:pPr>
            <a:r>
              <a:rPr lang="id"/>
              <a:t>Joined Table Inheritance, dan</a:t>
            </a:r>
            <a:endParaRPr/>
          </a:p>
          <a:p>
            <a:pPr indent="-311150" lvl="0" marL="457200" rtl="0" algn="l">
              <a:spcBef>
                <a:spcPts val="0"/>
              </a:spcBef>
              <a:spcAft>
                <a:spcPts val="0"/>
              </a:spcAft>
              <a:buSzPts val="1300"/>
              <a:buChar char="●"/>
            </a:pPr>
            <a:r>
              <a:rPr lang="id"/>
              <a:t>Table Per Class Inheritance</a:t>
            </a:r>
            <a:endParaRPr/>
          </a:p>
          <a:p>
            <a:pPr indent="-311150" lvl="0" marL="457200" rtl="0" algn="l">
              <a:spcBef>
                <a:spcPts val="0"/>
              </a:spcBef>
              <a:spcAft>
                <a:spcPts val="0"/>
              </a:spcAft>
              <a:buSzPts val="1300"/>
              <a:buChar char="●"/>
            </a:pPr>
            <a:r>
              <a:rPr lang="id"/>
              <a:t>Semua implementasinya akan kita bahas di materi-materi selanjutnya</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Single Table Inheritance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 Table Inheritance</a:t>
            </a:r>
            <a:endParaRPr/>
          </a:p>
        </p:txBody>
      </p:sp>
      <p:sp>
        <p:nvSpPr>
          <p:cNvPr id="1115" name="Google Shape;1115;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Single Table Inheritance artinya kita menyimpan seluruh Entity untuk relasi IS-A dalam satu table</a:t>
            </a:r>
            <a:endParaRPr/>
          </a:p>
          <a:p>
            <a:pPr indent="-311150" lvl="0" marL="457200" rtl="0" algn="l">
              <a:spcBef>
                <a:spcPts val="0"/>
              </a:spcBef>
              <a:spcAft>
                <a:spcPts val="0"/>
              </a:spcAft>
              <a:buSzPts val="1300"/>
              <a:buChar char="●"/>
            </a:pPr>
            <a:r>
              <a:rPr lang="id"/>
              <a:t>Artinya semua kolom di semua Entity akan digabung dalam satu table</a:t>
            </a:r>
            <a:endParaRPr/>
          </a:p>
          <a:p>
            <a:pPr indent="-311150" lvl="0" marL="457200" rtl="0" algn="l">
              <a:spcBef>
                <a:spcPts val="0"/>
              </a:spcBef>
              <a:spcAft>
                <a:spcPts val="0"/>
              </a:spcAft>
              <a:buSzPts val="1300"/>
              <a:buChar char="●"/>
            </a:pPr>
            <a:r>
              <a:rPr lang="id"/>
              <a:t>Plus nya dari strategi ini adalah mudah dan cepat, tidak butuh melakukan join</a:t>
            </a:r>
            <a:endParaRPr/>
          </a:p>
          <a:p>
            <a:pPr indent="-311150" lvl="0" marL="457200" rtl="0" algn="l">
              <a:spcBef>
                <a:spcPts val="0"/>
              </a:spcBef>
              <a:spcAft>
                <a:spcPts val="0"/>
              </a:spcAft>
              <a:buSzPts val="1300"/>
              <a:buChar char="●"/>
            </a:pPr>
            <a:r>
              <a:rPr lang="id"/>
              <a:t>Minus nya, kita harus membuat semua kolom jadi nullable, karena tiap record hanya milik satu Entity</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Parent Entity</a:t>
            </a:r>
            <a:endParaRPr/>
          </a:p>
        </p:txBody>
      </p:sp>
      <p:sp>
        <p:nvSpPr>
          <p:cNvPr id="1121" name="Google Shape;1121;p1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Entity untuk IS-A Relationship, kita perlu membuat Parent Entity nya terlebih dahulu</a:t>
            </a:r>
            <a:endParaRPr/>
          </a:p>
          <a:p>
            <a:pPr indent="-311150" lvl="0" marL="457200" rtl="0" algn="l">
              <a:spcBef>
                <a:spcPts val="0"/>
              </a:spcBef>
              <a:spcAft>
                <a:spcPts val="0"/>
              </a:spcAft>
              <a:buSzPts val="1300"/>
              <a:buChar char="●"/>
            </a:pPr>
            <a:r>
              <a:rPr lang="id"/>
              <a:t>Parent entity berisikan attribute yang tersedia di semua Child Entity nya</a:t>
            </a:r>
            <a:endParaRPr/>
          </a:p>
          <a:p>
            <a:pPr indent="-311150" lvl="0" marL="457200" rtl="0" algn="l">
              <a:spcBef>
                <a:spcPts val="0"/>
              </a:spcBef>
              <a:spcAft>
                <a:spcPts val="0"/>
              </a:spcAft>
              <a:buSzPts val="1300"/>
              <a:buChar char="●"/>
            </a:pPr>
            <a:r>
              <a:rPr lang="id"/>
              <a:t>Dan khusus untuk Parent Entity, kita harus menyebutkan strategy Inheritance nya menggunakan annotation Inheritance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https://jakarta.ee/specifications/persistence/3.1/apidocs/jakarta.persistence/jakarta/persistence/inheritance</a:t>
            </a:r>
            <a:endParaRPr/>
          </a:p>
          <a:p>
            <a:pPr indent="-311150" lvl="0" marL="457200" rtl="0" algn="l">
              <a:spcBef>
                <a:spcPts val="0"/>
              </a:spcBef>
              <a:spcAft>
                <a:spcPts val="0"/>
              </a:spcAft>
              <a:buSzPts val="1300"/>
              <a:buChar char="●"/>
            </a:pPr>
            <a:r>
              <a:rPr lang="id"/>
              <a:t>Pada kasus Single Table Inheritance, kita wajib menggunakan Inheritance Type SINGLE_TABLE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Child Entity</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Child Entity, kita cukup extends class Parent Entity</a:t>
            </a:r>
            <a:endParaRPr/>
          </a:p>
          <a:p>
            <a:pPr indent="-311150" lvl="0" marL="457200" rtl="0" algn="l">
              <a:spcBef>
                <a:spcPts val="0"/>
              </a:spcBef>
              <a:spcAft>
                <a:spcPts val="0"/>
              </a:spcAft>
              <a:buSzPts val="1300"/>
              <a:buChar char="●"/>
            </a:pPr>
            <a:r>
              <a:rPr lang="id"/>
              <a:t>Pada kasus Single Table Inheritance, kita perlu memberi tahu JPA dari kolom dan value apa Child Entity tersebut dipilih</a:t>
            </a:r>
            <a:endParaRPr/>
          </a:p>
          <a:p>
            <a:pPr indent="-311150" lvl="0" marL="457200" rtl="0" algn="l">
              <a:spcBef>
                <a:spcPts val="0"/>
              </a:spcBef>
              <a:spcAft>
                <a:spcPts val="0"/>
              </a:spcAft>
              <a:buSzPts val="1300"/>
              <a:buChar char="●"/>
            </a:pPr>
            <a:r>
              <a:rPr lang="id"/>
              <a:t>Oleh karena itu, kita perlu menambahkan annotation DiscriminatorColumn pada Parent</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https://jakarta.ee/specifications/persistence/3.1/apidocs/jakarta.persistence/jakarta/persistence/discriminatorcolumn</a:t>
            </a:r>
            <a:r>
              <a:rPr lang="id"/>
              <a:t> </a:t>
            </a:r>
            <a:endParaRPr/>
          </a:p>
          <a:p>
            <a:pPr indent="-311150" lvl="0" marL="457200" rtl="0" algn="l">
              <a:spcBef>
                <a:spcPts val="0"/>
              </a:spcBef>
              <a:spcAft>
                <a:spcPts val="0"/>
              </a:spcAft>
              <a:buSzPts val="1300"/>
              <a:buChar char="●"/>
            </a:pPr>
            <a:r>
              <a:rPr lang="id"/>
              <a:t>Dan pada Child Entity, kita harus menambahkan annotation DiscriminatorValue</a:t>
            </a:r>
            <a:endParaRPr/>
          </a:p>
          <a:p>
            <a:pPr indent="-311150" lvl="0" marL="457200" rtl="0" algn="l">
              <a:spcBef>
                <a:spcPts val="0"/>
              </a:spcBef>
              <a:spcAft>
                <a:spcPts val="0"/>
              </a:spcAft>
              <a:buSzPts val="1300"/>
              <a:buChar char="●"/>
            </a:pPr>
            <a:r>
              <a:rPr lang="id" u="sng">
                <a:solidFill>
                  <a:schemeClr val="hlink"/>
                </a:solidFill>
                <a:hlinkClick r:id="rId4"/>
              </a:rPr>
              <a:t>https://jakarta.ee/specifications/persistence/3.1/apidocs/jakarta.persistence/jakarta/persistence/discriminatorvalue</a:t>
            </a:r>
            <a:r>
              <a:rPr lang="id"/>
              <a:t>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a:t>
            </a:r>
            <a:endParaRPr/>
          </a:p>
        </p:txBody>
      </p:sp>
      <p:pic>
        <p:nvPicPr>
          <p:cNvPr id="1133" name="Google Shape;1133;p189"/>
          <p:cNvPicPr preferRelativeResize="0"/>
          <p:nvPr/>
        </p:nvPicPr>
        <p:blipFill>
          <a:blip r:embed="rId3">
            <a:alphaModFix/>
          </a:blip>
          <a:stretch>
            <a:fillRect/>
          </a:stretch>
        </p:blipFill>
        <p:spPr>
          <a:xfrm>
            <a:off x="152400" y="2006250"/>
            <a:ext cx="7382820" cy="298485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Manager &amp; Vice President Class</a:t>
            </a:r>
            <a:endParaRPr/>
          </a:p>
        </p:txBody>
      </p:sp>
      <p:pic>
        <p:nvPicPr>
          <p:cNvPr id="1139" name="Google Shape;1139;p190"/>
          <p:cNvPicPr preferRelativeResize="0"/>
          <p:nvPr/>
        </p:nvPicPr>
        <p:blipFill>
          <a:blip r:embed="rId3">
            <a:alphaModFix/>
          </a:blip>
          <a:stretch>
            <a:fillRect/>
          </a:stretch>
        </p:blipFill>
        <p:spPr>
          <a:xfrm>
            <a:off x="152400" y="2006250"/>
            <a:ext cx="4212851" cy="2143625"/>
          </a:xfrm>
          <a:prstGeom prst="rect">
            <a:avLst/>
          </a:prstGeom>
          <a:noFill/>
          <a:ln>
            <a:noFill/>
          </a:ln>
        </p:spPr>
      </p:pic>
      <p:pic>
        <p:nvPicPr>
          <p:cNvPr id="1140" name="Google Shape;1140;p190"/>
          <p:cNvPicPr preferRelativeResize="0"/>
          <p:nvPr/>
        </p:nvPicPr>
        <p:blipFill>
          <a:blip r:embed="rId4">
            <a:alphaModFix/>
          </a:blip>
          <a:stretch>
            <a:fillRect/>
          </a:stretch>
        </p:blipFill>
        <p:spPr>
          <a:xfrm>
            <a:off x="4517651" y="2006250"/>
            <a:ext cx="4473951" cy="213201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Employee</a:t>
            </a:r>
            <a:endParaRPr/>
          </a:p>
        </p:txBody>
      </p:sp>
      <p:pic>
        <p:nvPicPr>
          <p:cNvPr id="1146" name="Google Shape;1146;p191"/>
          <p:cNvPicPr preferRelativeResize="0"/>
          <p:nvPr/>
        </p:nvPicPr>
        <p:blipFill>
          <a:blip r:embed="rId3">
            <a:alphaModFix/>
          </a:blip>
          <a:stretch>
            <a:fillRect/>
          </a:stretch>
        </p:blipFill>
        <p:spPr>
          <a:xfrm>
            <a:off x="152400" y="2006250"/>
            <a:ext cx="8839204" cy="250760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Employee</a:t>
            </a:r>
            <a:endParaRPr/>
          </a:p>
        </p:txBody>
      </p:sp>
      <p:pic>
        <p:nvPicPr>
          <p:cNvPr id="1152" name="Google Shape;1152;p192"/>
          <p:cNvPicPr preferRelativeResize="0"/>
          <p:nvPr/>
        </p:nvPicPr>
        <p:blipFill>
          <a:blip r:embed="rId3">
            <a:alphaModFix/>
          </a:blip>
          <a:stretch>
            <a:fillRect/>
          </a:stretch>
        </p:blipFill>
        <p:spPr>
          <a:xfrm>
            <a:off x="152400" y="2006250"/>
            <a:ext cx="3710141" cy="2984851"/>
          </a:xfrm>
          <a:prstGeom prst="rect">
            <a:avLst/>
          </a:prstGeom>
          <a:noFill/>
          <a:ln>
            <a:noFill/>
          </a:ln>
        </p:spPr>
      </p:pic>
      <p:pic>
        <p:nvPicPr>
          <p:cNvPr id="1153" name="Google Shape;1153;p192"/>
          <p:cNvPicPr preferRelativeResize="0"/>
          <p:nvPr/>
        </p:nvPicPr>
        <p:blipFill>
          <a:blip r:embed="rId4">
            <a:alphaModFix/>
          </a:blip>
          <a:stretch>
            <a:fillRect/>
          </a:stretch>
        </p:blipFill>
        <p:spPr>
          <a:xfrm>
            <a:off x="4014941" y="2006250"/>
            <a:ext cx="4976657" cy="202176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Find Entity IS-A</a:t>
            </a:r>
            <a:endParaRPr/>
          </a:p>
        </p:txBody>
      </p:sp>
      <p:sp>
        <p:nvSpPr>
          <p:cNvPr id="1159" name="Google Shape;1159;p1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relasi ISA, kita bisa find data langsung spesifik ke Child Entity, atau lewat Parent Entity</a:t>
            </a:r>
            <a:endParaRPr/>
          </a:p>
          <a:p>
            <a:pPr indent="-311150" lvl="0" marL="457200" rtl="0" algn="l">
              <a:spcBef>
                <a:spcPts val="0"/>
              </a:spcBef>
              <a:spcAft>
                <a:spcPts val="0"/>
              </a:spcAft>
              <a:buSzPts val="1300"/>
              <a:buChar char="●"/>
            </a:pPr>
            <a:r>
              <a:rPr lang="id"/>
              <a:t>Selain itu, pada kasus jika kita melakukan Find menggunakan Parent Entity, dan ternyata data tersebut adalah Child Entity, kita bisa konversi secara manual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257" name="Google Shape;257;p41"/>
          <p:cNvPicPr preferRelativeResize="0"/>
          <p:nvPr/>
        </p:nvPicPr>
        <p:blipFill>
          <a:blip r:embed="rId3">
            <a:alphaModFix/>
          </a:blip>
          <a:stretch>
            <a:fillRect/>
          </a:stretch>
        </p:blipFill>
        <p:spPr>
          <a:xfrm>
            <a:off x="152400" y="2006250"/>
            <a:ext cx="8839204" cy="287015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Entity</a:t>
            </a:r>
            <a:endParaRPr/>
          </a:p>
        </p:txBody>
      </p:sp>
      <p:pic>
        <p:nvPicPr>
          <p:cNvPr id="1165" name="Google Shape;1165;p194"/>
          <p:cNvPicPr preferRelativeResize="0"/>
          <p:nvPr/>
        </p:nvPicPr>
        <p:blipFill>
          <a:blip r:embed="rId3">
            <a:alphaModFix/>
          </a:blip>
          <a:stretch>
            <a:fillRect/>
          </a:stretch>
        </p:blipFill>
        <p:spPr>
          <a:xfrm>
            <a:off x="152400" y="2006250"/>
            <a:ext cx="8839200" cy="159031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Joined Table Inheritance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Joined Table Inheritance</a:t>
            </a:r>
            <a:endParaRPr/>
          </a:p>
        </p:txBody>
      </p:sp>
      <p:sp>
        <p:nvSpPr>
          <p:cNvPr id="1176" name="Google Shape;1176;p1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Selanjutnya implementasi IS-A adalah menggunakan Join Table</a:t>
            </a:r>
            <a:endParaRPr/>
          </a:p>
          <a:p>
            <a:pPr indent="-311150" lvl="0" marL="457200" rtl="0" algn="l">
              <a:spcBef>
                <a:spcPts val="0"/>
              </a:spcBef>
              <a:spcAft>
                <a:spcPts val="0"/>
              </a:spcAft>
              <a:buSzPts val="1300"/>
              <a:buChar char="●"/>
            </a:pPr>
            <a:r>
              <a:rPr lang="id"/>
              <a:t>Yang artinya, tiap Child Entity memiliki table masing-masing, namun akan melakukan join primary key dengan table Parent Entity</a:t>
            </a:r>
            <a:endParaRPr/>
          </a:p>
          <a:p>
            <a:pPr indent="-311150" lvl="0" marL="457200" rtl="0" algn="l">
              <a:spcBef>
                <a:spcPts val="0"/>
              </a:spcBef>
              <a:spcAft>
                <a:spcPts val="0"/>
              </a:spcAft>
              <a:buSzPts val="1300"/>
              <a:buChar char="●"/>
            </a:pPr>
            <a:r>
              <a:rPr lang="id"/>
              <a:t>Pada Joined Table Inheritance, kita tidak perlu menggunakan Discriminator Column lagi, karena data nya sudah terpisah table</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Payment Class</a:t>
            </a:r>
            <a:endParaRPr/>
          </a:p>
        </p:txBody>
      </p:sp>
      <p:pic>
        <p:nvPicPr>
          <p:cNvPr id="1182" name="Google Shape;1182;p197"/>
          <p:cNvPicPr preferRelativeResize="0"/>
          <p:nvPr/>
        </p:nvPicPr>
        <p:blipFill>
          <a:blip r:embed="rId3">
            <a:alphaModFix/>
          </a:blip>
          <a:stretch>
            <a:fillRect/>
          </a:stretch>
        </p:blipFill>
        <p:spPr>
          <a:xfrm>
            <a:off x="152400" y="2006250"/>
            <a:ext cx="4238842" cy="298485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Gopay Class dan Credit Card Class</a:t>
            </a:r>
            <a:endParaRPr/>
          </a:p>
        </p:txBody>
      </p:sp>
      <p:pic>
        <p:nvPicPr>
          <p:cNvPr id="1188" name="Google Shape;1188;p198"/>
          <p:cNvPicPr preferRelativeResize="0"/>
          <p:nvPr/>
        </p:nvPicPr>
        <p:blipFill>
          <a:blip r:embed="rId3">
            <a:alphaModFix/>
          </a:blip>
          <a:stretch>
            <a:fillRect/>
          </a:stretch>
        </p:blipFill>
        <p:spPr>
          <a:xfrm>
            <a:off x="152400" y="2006250"/>
            <a:ext cx="4379410" cy="2984850"/>
          </a:xfrm>
          <a:prstGeom prst="rect">
            <a:avLst/>
          </a:prstGeom>
          <a:noFill/>
          <a:ln>
            <a:noFill/>
          </a:ln>
        </p:spPr>
      </p:pic>
      <p:pic>
        <p:nvPicPr>
          <p:cNvPr id="1189" name="Google Shape;1189;p198"/>
          <p:cNvPicPr preferRelativeResize="0"/>
          <p:nvPr/>
        </p:nvPicPr>
        <p:blipFill>
          <a:blip r:embed="rId4">
            <a:alphaModFix/>
          </a:blip>
          <a:stretch>
            <a:fillRect/>
          </a:stretch>
        </p:blipFill>
        <p:spPr>
          <a:xfrm>
            <a:off x="4684210" y="2006250"/>
            <a:ext cx="4307390" cy="203458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Payments (1)</a:t>
            </a:r>
            <a:endParaRPr/>
          </a:p>
        </p:txBody>
      </p:sp>
      <p:pic>
        <p:nvPicPr>
          <p:cNvPr id="1195" name="Google Shape;1195;p199"/>
          <p:cNvPicPr preferRelativeResize="0"/>
          <p:nvPr/>
        </p:nvPicPr>
        <p:blipFill>
          <a:blip r:embed="rId3">
            <a:alphaModFix/>
          </a:blip>
          <a:stretch>
            <a:fillRect/>
          </a:stretch>
        </p:blipFill>
        <p:spPr>
          <a:xfrm>
            <a:off x="152400" y="2006250"/>
            <a:ext cx="8075264"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Payments (2)</a:t>
            </a:r>
            <a:endParaRPr/>
          </a:p>
        </p:txBody>
      </p:sp>
      <p:pic>
        <p:nvPicPr>
          <p:cNvPr id="1201" name="Google Shape;1201;p200"/>
          <p:cNvPicPr preferRelativeResize="0"/>
          <p:nvPr/>
        </p:nvPicPr>
        <p:blipFill>
          <a:blip r:embed="rId3">
            <a:alphaModFix/>
          </a:blip>
          <a:stretch>
            <a:fillRect/>
          </a:stretch>
        </p:blipFill>
        <p:spPr>
          <a:xfrm>
            <a:off x="152400" y="2006250"/>
            <a:ext cx="8839204" cy="1916312"/>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dan Find Payment</a:t>
            </a:r>
            <a:endParaRPr/>
          </a:p>
        </p:txBody>
      </p:sp>
      <p:pic>
        <p:nvPicPr>
          <p:cNvPr id="1207" name="Google Shape;1207;p201"/>
          <p:cNvPicPr preferRelativeResize="0"/>
          <p:nvPr/>
        </p:nvPicPr>
        <p:blipFill>
          <a:blip r:embed="rId3">
            <a:alphaModFix/>
          </a:blip>
          <a:stretch>
            <a:fillRect/>
          </a:stretch>
        </p:blipFill>
        <p:spPr>
          <a:xfrm>
            <a:off x="152400" y="2006250"/>
            <a:ext cx="4419599" cy="2838070"/>
          </a:xfrm>
          <a:prstGeom prst="rect">
            <a:avLst/>
          </a:prstGeom>
          <a:noFill/>
          <a:ln>
            <a:noFill/>
          </a:ln>
        </p:spPr>
      </p:pic>
      <p:pic>
        <p:nvPicPr>
          <p:cNvPr id="1208" name="Google Shape;1208;p201"/>
          <p:cNvPicPr preferRelativeResize="0"/>
          <p:nvPr/>
        </p:nvPicPr>
        <p:blipFill>
          <a:blip r:embed="rId4">
            <a:alphaModFix/>
          </a:blip>
          <a:stretch>
            <a:fillRect/>
          </a:stretch>
        </p:blipFill>
        <p:spPr>
          <a:xfrm>
            <a:off x="4704850" y="2006249"/>
            <a:ext cx="4591550" cy="663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 per Class Inheritance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Per Class Inheritance</a:t>
            </a:r>
            <a:endParaRPr/>
          </a:p>
        </p:txBody>
      </p:sp>
      <p:sp>
        <p:nvSpPr>
          <p:cNvPr id="1219" name="Google Shape;1219;p20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Strategi terakhir untuk implementasi IS-A adalah dengan Table per Class</a:t>
            </a:r>
            <a:endParaRPr/>
          </a:p>
          <a:p>
            <a:pPr indent="-311150" lvl="0" marL="457200" rtl="0" algn="l">
              <a:spcBef>
                <a:spcPts val="0"/>
              </a:spcBef>
              <a:spcAft>
                <a:spcPts val="0"/>
              </a:spcAft>
              <a:buSzPts val="1300"/>
              <a:buChar char="●"/>
            </a:pPr>
            <a:r>
              <a:rPr lang="id"/>
              <a:t>Yang artinya tiap Entity akan dibuatkan table masing-masing, artinya Parent Entity dan Child Entity akan memiliki table masing-masing</a:t>
            </a:r>
            <a:endParaRPr/>
          </a:p>
          <a:p>
            <a:pPr indent="-311150" lvl="0" marL="457200" rtl="0" algn="l">
              <a:spcBef>
                <a:spcPts val="0"/>
              </a:spcBef>
              <a:spcAft>
                <a:spcPts val="0"/>
              </a:spcAft>
              <a:buSzPts val="1300"/>
              <a:buChar char="●"/>
            </a:pPr>
            <a:r>
              <a:rPr lang="id"/>
              <a:t>Strategi ini mirip seperti dengan JOIN, namun tiap table menyimpann full kolom</a:t>
            </a:r>
            <a:endParaRPr/>
          </a:p>
          <a:p>
            <a:pPr indent="-311150" lvl="0" marL="457200" rtl="0" algn="l">
              <a:spcBef>
                <a:spcPts val="0"/>
              </a:spcBef>
              <a:spcAft>
                <a:spcPts val="0"/>
              </a:spcAft>
              <a:buSzPts val="1300"/>
              <a:buChar char="●"/>
            </a:pPr>
            <a:r>
              <a:rPr lang="id"/>
              <a:t>Harap bijak ketika menggunakan strategi ini, walaupun akan jadi lebih cepat kalo kita langsung melakukan find Child Entity (karena tidak butuh join), tapi saat melakukan find menggunakan Parent Entity, maka akan sangat lambat karena harus melakukan SELECT from SELECT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Class Entity, JPA mewajibkan tiap Class Entity memiliki Primary Key</a:t>
            </a:r>
            <a:endParaRPr/>
          </a:p>
          <a:p>
            <a:pPr indent="-311150" lvl="0" marL="457200" rtl="0" algn="l">
              <a:spcBef>
                <a:spcPts val="0"/>
              </a:spcBef>
              <a:spcAft>
                <a:spcPts val="0"/>
              </a:spcAft>
              <a:buSzPts val="1300"/>
              <a:buChar char="●"/>
            </a:pPr>
            <a:r>
              <a:rPr lang="id"/>
              <a:t>Walaupun di database seperti MySQL, Primary Key tidak wajib, namun di JPA hal itu diwajibkan</a:t>
            </a:r>
            <a:endParaRPr/>
          </a:p>
          <a:p>
            <a:pPr indent="-311150" lvl="0" marL="457200" rtl="0" algn="l">
              <a:spcBef>
                <a:spcPts val="0"/>
              </a:spcBef>
              <a:spcAft>
                <a:spcPts val="0"/>
              </a:spcAft>
              <a:buSzPts val="1300"/>
              <a:buChar char="●"/>
            </a:pPr>
            <a:r>
              <a:rPr lang="id"/>
              <a:t>Untuk menandai sebuah atribut di Class Entity adalah Primary Key, kita harus menggunakan annotation Id</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https://jakarta.ee/specifications/persistence/3.1/apidocs/jakarta.persistence/jakarta/persistence/id</a:t>
            </a:r>
            <a:r>
              <a:rPr lang="id"/>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Transaction Class</a:t>
            </a:r>
            <a:endParaRPr/>
          </a:p>
        </p:txBody>
      </p:sp>
      <p:pic>
        <p:nvPicPr>
          <p:cNvPr id="1225" name="Google Shape;1225;p204"/>
          <p:cNvPicPr preferRelativeResize="0"/>
          <p:nvPr/>
        </p:nvPicPr>
        <p:blipFill>
          <a:blip r:embed="rId3">
            <a:alphaModFix/>
          </a:blip>
          <a:stretch>
            <a:fillRect/>
          </a:stretch>
        </p:blipFill>
        <p:spPr>
          <a:xfrm>
            <a:off x="152400" y="2006250"/>
            <a:ext cx="4236232" cy="2984851"/>
          </a:xfrm>
          <a:prstGeom prst="rect">
            <a:avLst/>
          </a:prstGeom>
          <a:noFill/>
          <a:ln>
            <a:noFill/>
          </a:ln>
        </p:spPr>
      </p:pic>
      <p:pic>
        <p:nvPicPr>
          <p:cNvPr id="1226" name="Google Shape;1226;p204"/>
          <p:cNvPicPr preferRelativeResize="0"/>
          <p:nvPr/>
        </p:nvPicPr>
        <p:blipFill>
          <a:blip r:embed="rId4">
            <a:alphaModFix/>
          </a:blip>
          <a:stretch>
            <a:fillRect/>
          </a:stretch>
        </p:blipFill>
        <p:spPr>
          <a:xfrm>
            <a:off x="4541032" y="1136025"/>
            <a:ext cx="4450567" cy="1822005"/>
          </a:xfrm>
          <a:prstGeom prst="rect">
            <a:avLst/>
          </a:prstGeom>
          <a:noFill/>
          <a:ln>
            <a:noFill/>
          </a:ln>
        </p:spPr>
      </p:pic>
      <p:pic>
        <p:nvPicPr>
          <p:cNvPr id="1227" name="Google Shape;1227;p204"/>
          <p:cNvPicPr preferRelativeResize="0"/>
          <p:nvPr/>
        </p:nvPicPr>
        <p:blipFill>
          <a:blip r:embed="rId5">
            <a:alphaModFix/>
          </a:blip>
          <a:stretch>
            <a:fillRect/>
          </a:stretch>
        </p:blipFill>
        <p:spPr>
          <a:xfrm>
            <a:off x="4541025" y="3100051"/>
            <a:ext cx="4450575" cy="1891059"/>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Transactions</a:t>
            </a:r>
            <a:endParaRPr/>
          </a:p>
        </p:txBody>
      </p:sp>
      <p:pic>
        <p:nvPicPr>
          <p:cNvPr id="1233" name="Google Shape;1233;p205"/>
          <p:cNvPicPr preferRelativeResize="0"/>
          <p:nvPr/>
        </p:nvPicPr>
        <p:blipFill>
          <a:blip r:embed="rId3">
            <a:alphaModFix/>
          </a:blip>
          <a:stretch>
            <a:fillRect/>
          </a:stretch>
        </p:blipFill>
        <p:spPr>
          <a:xfrm>
            <a:off x="152400" y="2006250"/>
            <a:ext cx="3825294" cy="2984850"/>
          </a:xfrm>
          <a:prstGeom prst="rect">
            <a:avLst/>
          </a:prstGeom>
          <a:noFill/>
          <a:ln>
            <a:noFill/>
          </a:ln>
        </p:spPr>
      </p:pic>
      <p:pic>
        <p:nvPicPr>
          <p:cNvPr id="1234" name="Google Shape;1234;p205"/>
          <p:cNvPicPr preferRelativeResize="0"/>
          <p:nvPr/>
        </p:nvPicPr>
        <p:blipFill>
          <a:blip r:embed="rId4">
            <a:alphaModFix/>
          </a:blip>
          <a:stretch>
            <a:fillRect/>
          </a:stretch>
        </p:blipFill>
        <p:spPr>
          <a:xfrm>
            <a:off x="4130094" y="2006250"/>
            <a:ext cx="4861508" cy="203890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Transactions</a:t>
            </a:r>
            <a:endParaRPr/>
          </a:p>
        </p:txBody>
      </p:sp>
      <p:pic>
        <p:nvPicPr>
          <p:cNvPr id="1240" name="Google Shape;1240;p206"/>
          <p:cNvPicPr preferRelativeResize="0"/>
          <p:nvPr/>
        </p:nvPicPr>
        <p:blipFill>
          <a:blip r:embed="rId3">
            <a:alphaModFix/>
          </a:blip>
          <a:stretch>
            <a:fillRect/>
          </a:stretch>
        </p:blipFill>
        <p:spPr>
          <a:xfrm>
            <a:off x="152400" y="2006250"/>
            <a:ext cx="4318974" cy="2548000"/>
          </a:xfrm>
          <a:prstGeom prst="rect">
            <a:avLst/>
          </a:prstGeom>
          <a:noFill/>
          <a:ln>
            <a:noFill/>
          </a:ln>
        </p:spPr>
      </p:pic>
      <p:pic>
        <p:nvPicPr>
          <p:cNvPr id="1241" name="Google Shape;1241;p206"/>
          <p:cNvPicPr preferRelativeResize="0"/>
          <p:nvPr/>
        </p:nvPicPr>
        <p:blipFill>
          <a:blip r:embed="rId4">
            <a:alphaModFix/>
          </a:blip>
          <a:stretch>
            <a:fillRect/>
          </a:stretch>
        </p:blipFill>
        <p:spPr>
          <a:xfrm>
            <a:off x="4572000" y="2006250"/>
            <a:ext cx="4391973" cy="130493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Transaction</a:t>
            </a:r>
            <a:endParaRPr/>
          </a:p>
        </p:txBody>
      </p:sp>
      <p:pic>
        <p:nvPicPr>
          <p:cNvPr id="1247" name="Google Shape;1247;p207"/>
          <p:cNvPicPr preferRelativeResize="0"/>
          <p:nvPr/>
        </p:nvPicPr>
        <p:blipFill>
          <a:blip r:embed="rId3">
            <a:alphaModFix/>
          </a:blip>
          <a:stretch>
            <a:fillRect/>
          </a:stretch>
        </p:blipFill>
        <p:spPr>
          <a:xfrm>
            <a:off x="152400" y="2006250"/>
            <a:ext cx="8839204" cy="120416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2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Mapped Superclass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Mapped Superclass</a:t>
            </a:r>
            <a:endParaRPr/>
          </a:p>
        </p:txBody>
      </p:sp>
      <p:sp>
        <p:nvSpPr>
          <p:cNvPr id="1258" name="Google Shape;1258;p2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Class Entity, kadang ada beberapa Class Entity yang memiliki attribute yang sama, namun bukan bagian dari IS-A Relationship</a:t>
            </a:r>
            <a:endParaRPr/>
          </a:p>
          <a:p>
            <a:pPr indent="-311150" lvl="0" marL="457200" rtl="0" algn="l">
              <a:spcBef>
                <a:spcPts val="0"/>
              </a:spcBef>
              <a:spcAft>
                <a:spcPts val="0"/>
              </a:spcAft>
              <a:buSzPts val="1300"/>
              <a:buChar char="●"/>
            </a:pPr>
            <a:r>
              <a:rPr lang="id"/>
              <a:t>Pada kasus OOP, biasanya kita membuat Parent Class sebagai class yang berisikan attribute-attribute yang sama</a:t>
            </a:r>
            <a:endParaRPr/>
          </a:p>
          <a:p>
            <a:pPr indent="-311150" lvl="0" marL="457200" rtl="0" algn="l">
              <a:spcBef>
                <a:spcPts val="0"/>
              </a:spcBef>
              <a:spcAft>
                <a:spcPts val="0"/>
              </a:spcAft>
              <a:buSzPts val="1300"/>
              <a:buChar char="●"/>
            </a:pPr>
            <a:r>
              <a:rPr lang="id"/>
              <a:t>Pada kasus Entity, kita bisa membuat Parent Class juga, namun Kita perlu memberi annotation MapperSuperclass untuk memberi tahu ini hanya sebuah Parent Class tanpa IS-A Relationship</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https://jakarta.ee/specifications/persistence/3.1/apidocs/jakarta.persistence/jakarta/persistence/mappedsuperclass</a:t>
            </a:r>
            <a:r>
              <a:rPr lang="id"/>
              <a:t>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Auditable Entity</a:t>
            </a:r>
            <a:endParaRPr/>
          </a:p>
        </p:txBody>
      </p:sp>
      <p:pic>
        <p:nvPicPr>
          <p:cNvPr id="1264" name="Google Shape;1264;p210"/>
          <p:cNvPicPr preferRelativeResize="0"/>
          <p:nvPr/>
        </p:nvPicPr>
        <p:blipFill>
          <a:blip r:embed="rId3">
            <a:alphaModFix/>
          </a:blip>
          <a:stretch>
            <a:fillRect/>
          </a:stretch>
        </p:blipFill>
        <p:spPr>
          <a:xfrm>
            <a:off x="152400" y="2006250"/>
            <a:ext cx="7091620" cy="2984852"/>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Brand Class</a:t>
            </a:r>
            <a:endParaRPr/>
          </a:p>
        </p:txBody>
      </p:sp>
      <p:pic>
        <p:nvPicPr>
          <p:cNvPr id="1270" name="Google Shape;1270;p211"/>
          <p:cNvPicPr preferRelativeResize="0"/>
          <p:nvPr/>
        </p:nvPicPr>
        <p:blipFill>
          <a:blip r:embed="rId3">
            <a:alphaModFix/>
          </a:blip>
          <a:stretch>
            <a:fillRect/>
          </a:stretch>
        </p:blipFill>
        <p:spPr>
          <a:xfrm>
            <a:off x="152400" y="2006250"/>
            <a:ext cx="8839204" cy="279677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Alter Table Brand</a:t>
            </a:r>
            <a:endParaRPr/>
          </a:p>
        </p:txBody>
      </p:sp>
      <p:pic>
        <p:nvPicPr>
          <p:cNvPr id="1276" name="Google Shape;1276;p212"/>
          <p:cNvPicPr preferRelativeResize="0"/>
          <p:nvPr/>
        </p:nvPicPr>
        <p:blipFill>
          <a:blip r:embed="rId3">
            <a:alphaModFix/>
          </a:blip>
          <a:stretch>
            <a:fillRect/>
          </a:stretch>
        </p:blipFill>
        <p:spPr>
          <a:xfrm>
            <a:off x="152400" y="2006250"/>
            <a:ext cx="8839204" cy="1687563"/>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Brand</a:t>
            </a:r>
            <a:endParaRPr/>
          </a:p>
        </p:txBody>
      </p:sp>
      <p:pic>
        <p:nvPicPr>
          <p:cNvPr id="1282" name="Google Shape;1282;p213"/>
          <p:cNvPicPr preferRelativeResize="0"/>
          <p:nvPr/>
        </p:nvPicPr>
        <p:blipFill>
          <a:blip r:embed="rId3">
            <a:alphaModFix/>
          </a:blip>
          <a:stretch>
            <a:fillRect/>
          </a:stretch>
        </p:blipFill>
        <p:spPr>
          <a:xfrm>
            <a:off x="152400" y="2006250"/>
            <a:ext cx="8839204" cy="2408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269" name="Google Shape;269;p43"/>
          <p:cNvPicPr preferRelativeResize="0"/>
          <p:nvPr/>
        </p:nvPicPr>
        <p:blipFill>
          <a:blip r:embed="rId3">
            <a:alphaModFix/>
          </a:blip>
          <a:stretch>
            <a:fillRect/>
          </a:stretch>
        </p:blipFill>
        <p:spPr>
          <a:xfrm>
            <a:off x="152400" y="2006250"/>
            <a:ext cx="8720364" cy="298485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Locking</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Locking</a:t>
            </a:r>
            <a:endParaRPr/>
          </a:p>
        </p:txBody>
      </p:sp>
      <p:sp>
        <p:nvSpPr>
          <p:cNvPr id="1293" name="Google Shape;1293;p2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relational database, locking adalah aksi untuk mencegah data berubah dalam jeda waktu kita membaca data dan menggunakan data</a:t>
            </a:r>
            <a:endParaRPr/>
          </a:p>
          <a:p>
            <a:pPr indent="-311150" lvl="0" marL="457200" rtl="0" algn="l">
              <a:spcBef>
                <a:spcPts val="0"/>
              </a:spcBef>
              <a:spcAft>
                <a:spcPts val="0"/>
              </a:spcAft>
              <a:buSzPts val="1300"/>
              <a:buChar char="●"/>
            </a:pPr>
            <a:r>
              <a:rPr lang="id"/>
              <a:t>Terdapat dua jenis locking, Optimistic dan Pessimistic</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Locking</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Optimistic Locking adalah proses multiple transaksi, dimana tiap transaksi tidak melakukan lock terhadap data. Namun sebelum melakukan commit transaksi, tiap transaksi akan mengecek terlebih dahulu apakah data sudah berubah atau belum, jika sudah berubah dikarenakan transaksi lain, maka transaksi tersebut akan melakukan rollback</a:t>
            </a:r>
            <a:endParaRPr/>
          </a:p>
          <a:p>
            <a:pPr indent="-311150" lvl="0" marL="457200" rtl="0" algn="l">
              <a:spcBef>
                <a:spcPts val="0"/>
              </a:spcBef>
              <a:spcAft>
                <a:spcPts val="0"/>
              </a:spcAft>
              <a:buSzPts val="1300"/>
              <a:buChar char="●"/>
            </a:pPr>
            <a:r>
              <a:rPr lang="id"/>
              <a:t>Pessimistic Locking adalah proses multiple transaksi, dimana tiap transaksi akan melakukan lock terhadap data yang digunakan. Hal ini menyebabkan tiap transaksi harus menunggu data yang akan digunakan jika data tersebut sedang di lock oleh transaksi lain. </a:t>
            </a:r>
            <a:endParaRPr/>
          </a:p>
          <a:p>
            <a:pPr indent="-311150" lvl="0" marL="457200" rtl="0" algn="l">
              <a:spcBef>
                <a:spcPts val="0"/>
              </a:spcBef>
              <a:spcAft>
                <a:spcPts val="0"/>
              </a:spcAft>
              <a:buSzPts val="1300"/>
              <a:buChar char="●"/>
            </a:pPr>
            <a:r>
              <a:rPr lang="id"/>
              <a:t>JPA mendukung implementasi Optimistic Locking dan Pessimistic Locking</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Optimistic Locking</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Optimistic Locking</a:t>
            </a:r>
            <a:endParaRPr/>
          </a:p>
        </p:txBody>
      </p:sp>
      <p:sp>
        <p:nvSpPr>
          <p:cNvPr id="1310" name="Google Shape;1310;p2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Optimistic Locking diimplementasikan dengan cara menambah versi data pada Class Entity untuk memberitahu jika terjadi perubahan data pada Entity</a:t>
            </a:r>
            <a:endParaRPr/>
          </a:p>
          <a:p>
            <a:pPr indent="-311150" lvl="0" marL="457200" rtl="0" algn="l">
              <a:spcBef>
                <a:spcPts val="0"/>
              </a:spcBef>
              <a:spcAft>
                <a:spcPts val="0"/>
              </a:spcAft>
              <a:buSzPts val="1300"/>
              <a:buChar char="●"/>
            </a:pPr>
            <a:r>
              <a:rPr lang="id"/>
              <a:t>Pada saat transaksi melakukan commit, trasaksi akan melakukan pengecekan versi terlebih dahulu, jika ternyata versi telah berubah di database, secara otomatis transaksi akan melakukan rollback</a:t>
            </a:r>
            <a:endParaRPr/>
          </a:p>
          <a:p>
            <a:pPr indent="-311150" lvl="0" marL="457200" rtl="0" algn="l">
              <a:spcBef>
                <a:spcPts val="0"/>
              </a:spcBef>
              <a:spcAft>
                <a:spcPts val="0"/>
              </a:spcAft>
              <a:buSzPts val="1300"/>
              <a:buChar char="●"/>
            </a:pPr>
            <a:r>
              <a:rPr lang="id"/>
              <a:t>Optimistic Locking sangat cepat karena tidak butuh melakukan lock data, sehingga tidak perlu menunggu transaksi yang melakukan lock</a:t>
            </a:r>
            <a:endParaRPr/>
          </a:p>
          <a:p>
            <a:pPr indent="-311150" lvl="0" marL="457200" rtl="0" algn="l">
              <a:spcBef>
                <a:spcPts val="0"/>
              </a:spcBef>
              <a:spcAft>
                <a:spcPts val="0"/>
              </a:spcAft>
              <a:buSzPts val="1300"/>
              <a:buChar char="●"/>
            </a:pPr>
            <a:r>
              <a:rPr lang="id"/>
              <a:t>Konsekuensinya, Pada Optimistic Locking, transaksi akan sering melakukan rollback jika ternyata data yang di commit sudah berubah</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Version Column</a:t>
            </a:r>
            <a:endParaRPr/>
          </a:p>
        </p:txBody>
      </p:sp>
      <p:sp>
        <p:nvSpPr>
          <p:cNvPr id="1316" name="Google Shape;1316;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menggunakan Optimistic Locking, kita wajib membuat version column yang digunakan sebagai tanda perubahan yang sudah terjadi di data</a:t>
            </a:r>
            <a:endParaRPr/>
          </a:p>
          <a:p>
            <a:pPr indent="-311150" lvl="0" marL="457200" rtl="0" algn="l">
              <a:spcBef>
                <a:spcPts val="0"/>
              </a:spcBef>
              <a:spcAft>
                <a:spcPts val="0"/>
              </a:spcAft>
              <a:buSzPts val="1300"/>
              <a:buChar char="●"/>
            </a:pPr>
            <a:r>
              <a:rPr lang="id"/>
              <a:t>JPA mendukung dua jenis tipe data version, Number (Integer, Short, Long) dan Timestamp (java.sql.Timestamp, java.time.Instant)</a:t>
            </a:r>
            <a:endParaRPr/>
          </a:p>
          <a:p>
            <a:pPr indent="-311150" lvl="0" marL="457200" rtl="0" algn="l">
              <a:spcBef>
                <a:spcPts val="0"/>
              </a:spcBef>
              <a:spcAft>
                <a:spcPts val="0"/>
              </a:spcAft>
              <a:buSzPts val="1300"/>
              <a:buChar char="●"/>
            </a:pPr>
            <a:r>
              <a:rPr lang="id"/>
              <a:t>Untuk menandai bahwa attribute tersebut adalah version column, kita perlu menambahkan annotation Version </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https://jakarta.ee/specifications/persistence/3.1/apidocs/jakarta.persistence/jakarta/persistence/version</a:t>
            </a:r>
            <a:r>
              <a:rPr lang="id"/>
              <a:t> </a:t>
            </a:r>
            <a:endParaRPr/>
          </a:p>
          <a:p>
            <a:pPr indent="-311150" lvl="0" marL="457200" rtl="0" algn="l">
              <a:spcBef>
                <a:spcPts val="0"/>
              </a:spcBef>
              <a:spcAft>
                <a:spcPts val="0"/>
              </a:spcAft>
              <a:buSzPts val="1300"/>
              <a:buChar char="●"/>
            </a:pPr>
            <a:r>
              <a:rPr lang="id"/>
              <a:t>JPA akan secara otomatis mengupdate attribut version setiap kali kita melakukan update data tersebut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Brand Class</a:t>
            </a:r>
            <a:endParaRPr/>
          </a:p>
        </p:txBody>
      </p:sp>
      <p:pic>
        <p:nvPicPr>
          <p:cNvPr id="1322" name="Google Shape;1322;p220"/>
          <p:cNvPicPr preferRelativeResize="0"/>
          <p:nvPr/>
        </p:nvPicPr>
        <p:blipFill>
          <a:blip r:embed="rId3">
            <a:alphaModFix/>
          </a:blip>
          <a:stretch>
            <a:fillRect/>
          </a:stretch>
        </p:blipFill>
        <p:spPr>
          <a:xfrm>
            <a:off x="152400" y="2006250"/>
            <a:ext cx="4535804" cy="2984852"/>
          </a:xfrm>
          <a:prstGeom prst="rect">
            <a:avLst/>
          </a:prstGeom>
          <a:noFill/>
          <a:ln>
            <a:noFill/>
          </a:ln>
        </p:spPr>
      </p:pic>
      <p:pic>
        <p:nvPicPr>
          <p:cNvPr id="1323" name="Google Shape;1323;p220"/>
          <p:cNvPicPr preferRelativeResize="0"/>
          <p:nvPr/>
        </p:nvPicPr>
        <p:blipFill>
          <a:blip r:embed="rId4">
            <a:alphaModFix/>
          </a:blip>
          <a:stretch>
            <a:fillRect/>
          </a:stretch>
        </p:blipFill>
        <p:spPr>
          <a:xfrm>
            <a:off x="4881725" y="2006250"/>
            <a:ext cx="4053950" cy="9046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2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Brand</a:t>
            </a:r>
            <a:endParaRPr/>
          </a:p>
        </p:txBody>
      </p:sp>
      <p:pic>
        <p:nvPicPr>
          <p:cNvPr id="1329" name="Google Shape;1329;p221"/>
          <p:cNvPicPr preferRelativeResize="0"/>
          <p:nvPr/>
        </p:nvPicPr>
        <p:blipFill>
          <a:blip r:embed="rId3">
            <a:alphaModFix/>
          </a:blip>
          <a:stretch>
            <a:fillRect/>
          </a:stretch>
        </p:blipFill>
        <p:spPr>
          <a:xfrm>
            <a:off x="152400" y="2006250"/>
            <a:ext cx="8839204" cy="2701827"/>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Simulasi Optimistic Locking</a:t>
            </a:r>
            <a:endParaRPr/>
          </a:p>
        </p:txBody>
      </p:sp>
      <p:pic>
        <p:nvPicPr>
          <p:cNvPr id="1335" name="Google Shape;1335;p222"/>
          <p:cNvPicPr preferRelativeResize="0"/>
          <p:nvPr/>
        </p:nvPicPr>
        <p:blipFill>
          <a:blip r:embed="rId3">
            <a:alphaModFix/>
          </a:blip>
          <a:stretch>
            <a:fillRect/>
          </a:stretch>
        </p:blipFill>
        <p:spPr>
          <a:xfrm>
            <a:off x="152400" y="2006250"/>
            <a:ext cx="4187849" cy="1573674"/>
          </a:xfrm>
          <a:prstGeom prst="rect">
            <a:avLst/>
          </a:prstGeom>
          <a:noFill/>
          <a:ln>
            <a:noFill/>
          </a:ln>
        </p:spPr>
      </p:pic>
      <p:pic>
        <p:nvPicPr>
          <p:cNvPr id="1336" name="Google Shape;1336;p222"/>
          <p:cNvPicPr preferRelativeResize="0"/>
          <p:nvPr/>
        </p:nvPicPr>
        <p:blipFill>
          <a:blip r:embed="rId4">
            <a:alphaModFix/>
          </a:blip>
          <a:stretch>
            <a:fillRect/>
          </a:stretch>
        </p:blipFill>
        <p:spPr>
          <a:xfrm>
            <a:off x="4464300" y="2006250"/>
            <a:ext cx="4512301" cy="14534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Optimistic Locking?</a:t>
            </a:r>
            <a:endParaRPr/>
          </a:p>
        </p:txBody>
      </p:sp>
      <p:sp>
        <p:nvSpPr>
          <p:cNvPr id="1342" name="Google Shape;1342;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Kenapa bernama Optimistic Locking, hal ini dikarenakan transaksi yang pertama selesai akan optimis bahwa datanya tidak akan diubah oleh transaksi lain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275" name="Google Shape;275;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Class Entity, secara default nama table di database akan menggunakan nama Class Entity nya</a:t>
            </a:r>
            <a:endParaRPr/>
          </a:p>
          <a:p>
            <a:pPr indent="-311150" lvl="0" marL="457200" rtl="0" algn="l">
              <a:spcBef>
                <a:spcPts val="0"/>
              </a:spcBef>
              <a:spcAft>
                <a:spcPts val="0"/>
              </a:spcAft>
              <a:buSzPts val="1300"/>
              <a:buChar char="●"/>
            </a:pPr>
            <a:r>
              <a:rPr lang="id"/>
              <a:t>Kadang kita membuat nama Table dalam bentuk jamak, misal customers, sehingga berbeda dengan nama class Customer</a:t>
            </a:r>
            <a:endParaRPr/>
          </a:p>
          <a:p>
            <a:pPr indent="-311150" lvl="0" marL="457200" rtl="0" algn="l">
              <a:spcBef>
                <a:spcPts val="0"/>
              </a:spcBef>
              <a:spcAft>
                <a:spcPts val="0"/>
              </a:spcAft>
              <a:buSzPts val="1300"/>
              <a:buChar char="●"/>
            </a:pPr>
            <a:r>
              <a:rPr lang="id"/>
              <a:t>Untuk mengubah informasi Table pada Class Entity, kita bisa menambahkan annotation Table pada Class Entity nya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https://jakarta.ee/specifications/persistence/3.1/apidocs/jakarta.persistence/jakarta/persistence/table</a:t>
            </a:r>
            <a:r>
              <a:rPr lang="id"/>
              <a:t>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Pessimistic Locking</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Pessimistic Locking</a:t>
            </a:r>
            <a:endParaRPr/>
          </a:p>
        </p:txBody>
      </p:sp>
      <p:sp>
        <p:nvSpPr>
          <p:cNvPr id="1353" name="Google Shape;1353;p2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Optimistic Locking, pengecekan versi data dilakukan ketika melakukan commit</a:t>
            </a:r>
            <a:endParaRPr/>
          </a:p>
          <a:p>
            <a:pPr indent="-311150" lvl="0" marL="457200" rtl="0" algn="l">
              <a:spcBef>
                <a:spcPts val="0"/>
              </a:spcBef>
              <a:spcAft>
                <a:spcPts val="0"/>
              </a:spcAft>
              <a:buSzPts val="1300"/>
              <a:buChar char="●"/>
            </a:pPr>
            <a:r>
              <a:rPr lang="id"/>
              <a:t>Pada Pessimistic Locking, data akan di lock ketika di select, dan ini menjadikan transaksi lain tidak bisa mengubah data sampai transaksi yang pertama melakukan lock selesai melakukan commit transaksi</a:t>
            </a:r>
            <a:endParaRPr/>
          </a:p>
          <a:p>
            <a:pPr indent="-311150" lvl="0" marL="457200" rtl="0" algn="l">
              <a:spcBef>
                <a:spcPts val="0"/>
              </a:spcBef>
              <a:spcAft>
                <a:spcPts val="0"/>
              </a:spcAft>
              <a:buSzPts val="1300"/>
              <a:buChar char="●"/>
            </a:pPr>
            <a:r>
              <a:rPr lang="id"/>
              <a:t>JPA Mendukung banyak jenis tipe Lock, namun tetap saja, itu tergantung ke database yang digunakan, bisa saja database yang digunakan tidak mendukung semua jenis Lock yang terdapat di JPA</a:t>
            </a:r>
            <a:endParaRPr/>
          </a:p>
          <a:p>
            <a:pPr indent="-311150" lvl="0" marL="457200" rtl="0" algn="l">
              <a:spcBef>
                <a:spcPts val="0"/>
              </a:spcBef>
              <a:spcAft>
                <a:spcPts val="0"/>
              </a:spcAft>
              <a:buSzPts val="1300"/>
              <a:buChar char="●"/>
            </a:pPr>
            <a:r>
              <a:rPr lang="id"/>
              <a:t>Semua jenis Lock terdapat di enum LockModeType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https://jakarta.ee/specifications/persistence/3.1/apidocs/jakarta.persistence/jakarta/persistence/lockmodetype</a:t>
            </a:r>
            <a:r>
              <a:rPr lang="id"/>
              <a:t>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Lock Mode Type (1)</a:t>
            </a:r>
            <a:endParaRPr/>
          </a:p>
        </p:txBody>
      </p:sp>
      <p:graphicFrame>
        <p:nvGraphicFramePr>
          <p:cNvPr id="1359" name="Google Shape;1359;p226"/>
          <p:cNvGraphicFramePr/>
          <p:nvPr/>
        </p:nvGraphicFramePr>
        <p:xfrm>
          <a:off x="952500" y="2000250"/>
          <a:ext cx="3000000" cy="3000000"/>
        </p:xfrm>
        <a:graphic>
          <a:graphicData uri="http://schemas.openxmlformats.org/drawingml/2006/table">
            <a:tbl>
              <a:tblPr>
                <a:noFill/>
                <a:tableStyleId>{E5135C94-0D18-4EF9-83C2-2A1D40B6A7B0}</a:tableStyleId>
              </a:tblPr>
              <a:tblGrid>
                <a:gridCol w="3088875"/>
                <a:gridCol w="4150125"/>
              </a:tblGrid>
              <a:tr h="381000">
                <a:tc>
                  <a:txBody>
                    <a:bodyPr/>
                    <a:lstStyle/>
                    <a:p>
                      <a:pPr indent="0" lvl="0" marL="0" rtl="0" algn="l">
                        <a:spcBef>
                          <a:spcPts val="0"/>
                        </a:spcBef>
                        <a:spcAft>
                          <a:spcPts val="0"/>
                        </a:spcAft>
                        <a:buNone/>
                      </a:pPr>
                      <a:r>
                        <a:rPr lang="id"/>
                        <a:t>Lock Mode 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NONE</a:t>
                      </a:r>
                      <a:endParaRPr/>
                    </a:p>
                  </a:txBody>
                  <a:tcPr marT="91425" marB="91425" marR="91425" marL="91425"/>
                </a:tc>
                <a:tc>
                  <a:txBody>
                    <a:bodyPr/>
                    <a:lstStyle/>
                    <a:p>
                      <a:pPr indent="0" lvl="0" marL="0" rtl="0" algn="l">
                        <a:spcBef>
                          <a:spcPts val="0"/>
                        </a:spcBef>
                        <a:spcAft>
                          <a:spcPts val="0"/>
                        </a:spcAft>
                        <a:buNone/>
                      </a:pPr>
                      <a:r>
                        <a:rPr lang="id"/>
                        <a:t>Tidak ada lock, semua lock terjadi di akhir transaksi ketika data di update</a:t>
                      </a:r>
                      <a:endParaRPr/>
                    </a:p>
                  </a:txBody>
                  <a:tcPr marT="91425" marB="91425" marR="91425" marL="91425"/>
                </a:tc>
              </a:tr>
              <a:tr h="381000">
                <a:tc>
                  <a:txBody>
                    <a:bodyPr/>
                    <a:lstStyle/>
                    <a:p>
                      <a:pPr indent="0" lvl="0" marL="0" rtl="0" algn="l">
                        <a:spcBef>
                          <a:spcPts val="0"/>
                        </a:spcBef>
                        <a:spcAft>
                          <a:spcPts val="0"/>
                        </a:spcAft>
                        <a:buNone/>
                      </a:pPr>
                      <a:r>
                        <a:rPr lang="id"/>
                        <a:t>READ / OPTIMISTIC</a:t>
                      </a:r>
                      <a:endParaRPr/>
                    </a:p>
                  </a:txBody>
                  <a:tcPr marT="91425" marB="91425" marR="91425" marL="91425"/>
                </a:tc>
                <a:tc>
                  <a:txBody>
                    <a:bodyPr/>
                    <a:lstStyle/>
                    <a:p>
                      <a:pPr indent="0" lvl="0" marL="0" rtl="0" algn="l">
                        <a:spcBef>
                          <a:spcPts val="0"/>
                        </a:spcBef>
                        <a:spcAft>
                          <a:spcPts val="0"/>
                        </a:spcAft>
                        <a:buNone/>
                      </a:pPr>
                      <a:r>
                        <a:rPr lang="id"/>
                        <a:t>Versi entity akan di cek di akhir transaksi (ini adalah Optimistic Locking)</a:t>
                      </a:r>
                      <a:endParaRPr/>
                    </a:p>
                  </a:txBody>
                  <a:tcPr marT="91425" marB="91425" marR="91425" marL="91425"/>
                </a:tc>
              </a:tr>
              <a:tr h="381000">
                <a:tc>
                  <a:txBody>
                    <a:bodyPr/>
                    <a:lstStyle/>
                    <a:p>
                      <a:pPr indent="0" lvl="0" marL="0" rtl="0" algn="l">
                        <a:spcBef>
                          <a:spcPts val="0"/>
                        </a:spcBef>
                        <a:spcAft>
                          <a:spcPts val="0"/>
                        </a:spcAft>
                        <a:buNone/>
                      </a:pPr>
                      <a:r>
                        <a:rPr lang="id"/>
                        <a:t>WRITE / OPTIMISTIC_FORCE_INCREMENT</a:t>
                      </a:r>
                      <a:endParaRPr/>
                    </a:p>
                  </a:txBody>
                  <a:tcPr marT="91425" marB="91425" marR="91425" marL="91425"/>
                </a:tc>
                <a:tc>
                  <a:txBody>
                    <a:bodyPr/>
                    <a:lstStyle/>
                    <a:p>
                      <a:pPr indent="0" lvl="0" marL="0" rtl="0" algn="l">
                        <a:spcBef>
                          <a:spcPts val="0"/>
                        </a:spcBef>
                        <a:spcAft>
                          <a:spcPts val="0"/>
                        </a:spcAft>
                        <a:buNone/>
                      </a:pPr>
                      <a:r>
                        <a:rPr lang="id"/>
                        <a:t>Versi entity akan dinaikkan secara otomatis walaupun data tidak di update</a:t>
                      </a:r>
                      <a:endParaRPr/>
                    </a:p>
                  </a:txBody>
                  <a:tcPr marT="91425" marB="91425" marR="91425" marL="91425"/>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Lock Mode Type (2)</a:t>
            </a:r>
            <a:endParaRPr/>
          </a:p>
        </p:txBody>
      </p:sp>
      <p:graphicFrame>
        <p:nvGraphicFramePr>
          <p:cNvPr id="1365" name="Google Shape;1365;p227"/>
          <p:cNvGraphicFramePr/>
          <p:nvPr/>
        </p:nvGraphicFramePr>
        <p:xfrm>
          <a:off x="952500" y="2000250"/>
          <a:ext cx="3000000" cy="3000000"/>
        </p:xfrm>
        <a:graphic>
          <a:graphicData uri="http://schemas.openxmlformats.org/drawingml/2006/table">
            <a:tbl>
              <a:tblPr>
                <a:noFill/>
                <a:tableStyleId>{E5135C94-0D18-4EF9-83C2-2A1D40B6A7B0}</a:tableStyleId>
              </a:tblPr>
              <a:tblGrid>
                <a:gridCol w="3223300"/>
                <a:gridCol w="4015700"/>
              </a:tblGrid>
              <a:tr h="381000">
                <a:tc>
                  <a:txBody>
                    <a:bodyPr/>
                    <a:lstStyle/>
                    <a:p>
                      <a:pPr indent="0" lvl="0" marL="0" rtl="0" algn="l">
                        <a:spcBef>
                          <a:spcPts val="0"/>
                        </a:spcBef>
                        <a:spcAft>
                          <a:spcPts val="0"/>
                        </a:spcAft>
                        <a:buNone/>
                      </a:pPr>
                      <a:r>
                        <a:rPr lang="id"/>
                        <a:t>Lock Mode 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PESSIMISTIC_FORCE_INCREMENT</a:t>
                      </a:r>
                      <a:endParaRPr/>
                    </a:p>
                  </a:txBody>
                  <a:tcPr marT="91425" marB="91425" marR="91425" marL="91425"/>
                </a:tc>
                <a:tc>
                  <a:txBody>
                    <a:bodyPr/>
                    <a:lstStyle/>
                    <a:p>
                      <a:pPr indent="0" lvl="0" marL="0" rtl="0" algn="l">
                        <a:spcBef>
                          <a:spcPts val="0"/>
                        </a:spcBef>
                        <a:spcAft>
                          <a:spcPts val="0"/>
                        </a:spcAft>
                        <a:buNone/>
                      </a:pPr>
                      <a:r>
                        <a:rPr lang="id"/>
                        <a:t>Entity akan di lock secara pessimistic, dan versi akan dinaikkan walaupun data tidak di update</a:t>
                      </a:r>
                      <a:endParaRPr/>
                    </a:p>
                  </a:txBody>
                  <a:tcPr marT="91425" marB="91425" marR="91425" marL="91425"/>
                </a:tc>
              </a:tr>
              <a:tr h="381000">
                <a:tc>
                  <a:txBody>
                    <a:bodyPr/>
                    <a:lstStyle/>
                    <a:p>
                      <a:pPr indent="0" lvl="0" marL="0" rtl="0" algn="l">
                        <a:spcBef>
                          <a:spcPts val="0"/>
                        </a:spcBef>
                        <a:spcAft>
                          <a:spcPts val="0"/>
                        </a:spcAft>
                        <a:buNone/>
                      </a:pPr>
                      <a:r>
                        <a:rPr lang="id"/>
                        <a:t>PESSIMISTIC_READ</a:t>
                      </a:r>
                      <a:endParaRPr/>
                    </a:p>
                  </a:txBody>
                  <a:tcPr marT="91425" marB="91425" marR="91425" marL="91425"/>
                </a:tc>
                <a:tc>
                  <a:txBody>
                    <a:bodyPr/>
                    <a:lstStyle/>
                    <a:p>
                      <a:pPr indent="0" lvl="0" marL="0" rtl="0" algn="l">
                        <a:spcBef>
                          <a:spcPts val="0"/>
                        </a:spcBef>
                        <a:spcAft>
                          <a:spcPts val="0"/>
                        </a:spcAft>
                        <a:buNone/>
                      </a:pPr>
                      <a:r>
                        <a:rPr lang="id"/>
                        <a:t>Entity akan di lock secara pessimistic menggunakan shared lock (jika database mendukung), SELECT FOR SHARE</a:t>
                      </a:r>
                      <a:endParaRPr/>
                    </a:p>
                  </a:txBody>
                  <a:tcPr marT="91425" marB="91425" marR="91425" marL="91425"/>
                </a:tc>
              </a:tr>
              <a:tr h="381000">
                <a:tc>
                  <a:txBody>
                    <a:bodyPr/>
                    <a:lstStyle/>
                    <a:p>
                      <a:pPr indent="0" lvl="0" marL="0" rtl="0" algn="l">
                        <a:spcBef>
                          <a:spcPts val="0"/>
                        </a:spcBef>
                        <a:spcAft>
                          <a:spcPts val="0"/>
                        </a:spcAft>
                        <a:buNone/>
                      </a:pPr>
                      <a:r>
                        <a:rPr lang="id"/>
                        <a:t>PESSIMISTIC_WRITE</a:t>
                      </a:r>
                      <a:endParaRPr/>
                    </a:p>
                  </a:txBody>
                  <a:tcPr marT="91425" marB="91425" marR="91425" marL="91425"/>
                </a:tc>
                <a:tc>
                  <a:txBody>
                    <a:bodyPr/>
                    <a:lstStyle/>
                    <a:p>
                      <a:pPr indent="0" lvl="0" marL="0" rtl="0" algn="l">
                        <a:spcBef>
                          <a:spcPts val="0"/>
                        </a:spcBef>
                        <a:spcAft>
                          <a:spcPts val="0"/>
                        </a:spcAft>
                        <a:buNone/>
                      </a:pPr>
                      <a:r>
                        <a:rPr lang="id"/>
                        <a:t>Entity akan di lock secara explicit, SELECT FOR UPDATE</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Pessimistic Lock</a:t>
            </a:r>
            <a:endParaRPr/>
          </a:p>
        </p:txBody>
      </p:sp>
      <p:pic>
        <p:nvPicPr>
          <p:cNvPr id="1371" name="Google Shape;1371;p228"/>
          <p:cNvPicPr preferRelativeResize="0"/>
          <p:nvPr/>
        </p:nvPicPr>
        <p:blipFill>
          <a:blip r:embed="rId3">
            <a:alphaModFix/>
          </a:blip>
          <a:stretch>
            <a:fillRect/>
          </a:stretch>
        </p:blipFill>
        <p:spPr>
          <a:xfrm>
            <a:off x="152400" y="2006250"/>
            <a:ext cx="4283601" cy="2073426"/>
          </a:xfrm>
          <a:prstGeom prst="rect">
            <a:avLst/>
          </a:prstGeom>
          <a:noFill/>
          <a:ln>
            <a:noFill/>
          </a:ln>
        </p:spPr>
      </p:pic>
      <p:pic>
        <p:nvPicPr>
          <p:cNvPr id="1372" name="Google Shape;1372;p228"/>
          <p:cNvPicPr preferRelativeResize="0"/>
          <p:nvPr/>
        </p:nvPicPr>
        <p:blipFill>
          <a:blip r:embed="rId4">
            <a:alphaModFix/>
          </a:blip>
          <a:stretch>
            <a:fillRect/>
          </a:stretch>
        </p:blipFill>
        <p:spPr>
          <a:xfrm>
            <a:off x="4572000" y="2006250"/>
            <a:ext cx="4469799" cy="16995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Pessimistic Locking?</a:t>
            </a:r>
            <a:endParaRPr/>
          </a:p>
        </p:txBody>
      </p:sp>
      <p:sp>
        <p:nvSpPr>
          <p:cNvPr id="1378" name="Google Shape;1378;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Kenapa bernama Pessimistic Locking, hal ini karena ketika transaksi pertama sudah sukses, bisa saja datanya diubah oleh transaksi kedua walaupun transaksi pertama lebih dulu selesai</a:t>
            </a:r>
            <a:endParaRPr/>
          </a:p>
          <a:p>
            <a:pPr indent="-311150" lvl="0" marL="457200" rtl="0" algn="l">
              <a:spcBef>
                <a:spcPts val="0"/>
              </a:spcBef>
              <a:spcAft>
                <a:spcPts val="0"/>
              </a:spcAft>
              <a:buSzPts val="1300"/>
              <a:buChar char="●"/>
            </a:pPr>
            <a:r>
              <a:rPr lang="id"/>
              <a:t>Oleh karena itu disebut pessimistic</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Managed Entity</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Managed Entity</a:t>
            </a:r>
            <a:endParaRPr/>
          </a:p>
        </p:txBody>
      </p:sp>
      <p:sp>
        <p:nvSpPr>
          <p:cNvPr id="1389" name="Google Shape;1389;p2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wajib dimengerti ketika menggunakan JPA adalah Managed Entity</a:t>
            </a:r>
            <a:endParaRPr/>
          </a:p>
          <a:p>
            <a:pPr indent="-311150" lvl="0" marL="457200" rtl="0" algn="l">
              <a:spcBef>
                <a:spcPts val="0"/>
              </a:spcBef>
              <a:spcAft>
                <a:spcPts val="0"/>
              </a:spcAft>
              <a:buSzPts val="1300"/>
              <a:buChar char="●"/>
            </a:pPr>
            <a:r>
              <a:rPr lang="id"/>
              <a:t>Saat kita membuat Object Entity secara manual, mana bisa dibilang itu adalah Unmanaged Entity (Entity yang tidak di managed oleh JPA)</a:t>
            </a:r>
            <a:endParaRPr/>
          </a:p>
          <a:p>
            <a:pPr indent="-311150" lvl="0" marL="457200" rtl="0" algn="l">
              <a:spcBef>
                <a:spcPts val="0"/>
              </a:spcBef>
              <a:spcAft>
                <a:spcPts val="0"/>
              </a:spcAft>
              <a:buSzPts val="1300"/>
              <a:buChar char="●"/>
            </a:pPr>
            <a:r>
              <a:rPr lang="id"/>
              <a:t>Saat Unmanaged Entity di simpan ke database menggunakan Entity Manager, secara otomatis objectnya berubah menjadi Managed Entity</a:t>
            </a:r>
            <a:endParaRPr/>
          </a:p>
          <a:p>
            <a:pPr indent="-311150" lvl="0" marL="457200" rtl="0" algn="l">
              <a:spcBef>
                <a:spcPts val="0"/>
              </a:spcBef>
              <a:spcAft>
                <a:spcPts val="0"/>
              </a:spcAft>
              <a:buSzPts val="1300"/>
              <a:buChar char="●"/>
            </a:pPr>
            <a:r>
              <a:rPr lang="id"/>
              <a:t>Setiap perubahan yang terjadi pada Managed Entity, secara otomatis akan di update ke database ketika kita melakukan commit, walaupun kita tidak melakukan update secara manual</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Managed Entity</a:t>
            </a:r>
            <a:endParaRPr/>
          </a:p>
        </p:txBody>
      </p:sp>
      <p:pic>
        <p:nvPicPr>
          <p:cNvPr id="1395" name="Google Shape;1395;p232"/>
          <p:cNvPicPr preferRelativeResize="0"/>
          <p:nvPr/>
        </p:nvPicPr>
        <p:blipFill>
          <a:blip r:embed="rId3">
            <a:alphaModFix/>
          </a:blip>
          <a:stretch>
            <a:fillRect/>
          </a:stretch>
        </p:blipFill>
        <p:spPr>
          <a:xfrm>
            <a:off x="152400" y="2006250"/>
            <a:ext cx="5236733" cy="2984849"/>
          </a:xfrm>
          <a:prstGeom prst="rect">
            <a:avLst/>
          </a:prstGeom>
          <a:noFill/>
          <a:ln>
            <a:noFill/>
          </a:ln>
        </p:spPr>
      </p:pic>
      <p:pic>
        <p:nvPicPr>
          <p:cNvPr id="1396" name="Google Shape;1396;p232"/>
          <p:cNvPicPr preferRelativeResize="0"/>
          <p:nvPr/>
        </p:nvPicPr>
        <p:blipFill>
          <a:blip r:embed="rId4">
            <a:alphaModFix/>
          </a:blip>
          <a:stretch>
            <a:fillRect/>
          </a:stretch>
        </p:blipFill>
        <p:spPr>
          <a:xfrm>
            <a:off x="5541533" y="2006250"/>
            <a:ext cx="2162494" cy="2984851"/>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Find Managed Entity</a:t>
            </a:r>
            <a:endParaRPr/>
          </a:p>
        </p:txBody>
      </p:sp>
      <p:sp>
        <p:nvSpPr>
          <p:cNvPr id="1402" name="Google Shape;1402;p2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melakukan Find data ke database pun, secara otomatis object tersebut menjadi Managed Entity</a:t>
            </a:r>
            <a:endParaRPr/>
          </a:p>
          <a:p>
            <a:pPr indent="-311150" lvl="0" marL="457200" rtl="0" algn="l">
              <a:spcBef>
                <a:spcPts val="0"/>
              </a:spcBef>
              <a:spcAft>
                <a:spcPts val="0"/>
              </a:spcAft>
              <a:buSzPts val="1300"/>
              <a:buChar char="●"/>
            </a:pPr>
            <a:r>
              <a:rPr lang="id"/>
              <a:t>Artinya setiap perubahan yang kita lakukan, secara otomatis akan di update ketika commit, walaupun tidak melakukan update secara manual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281" name="Google Shape;281;p45"/>
          <p:cNvPicPr preferRelativeResize="0"/>
          <p:nvPr/>
        </p:nvPicPr>
        <p:blipFill>
          <a:blip r:embed="rId3">
            <a:alphaModFix/>
          </a:blip>
          <a:stretch>
            <a:fillRect/>
          </a:stretch>
        </p:blipFill>
        <p:spPr>
          <a:xfrm>
            <a:off x="152400" y="2006250"/>
            <a:ext cx="8183368" cy="2984851"/>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Managed Entity</a:t>
            </a:r>
            <a:endParaRPr/>
          </a:p>
        </p:txBody>
      </p:sp>
      <p:pic>
        <p:nvPicPr>
          <p:cNvPr id="1408" name="Google Shape;1408;p234"/>
          <p:cNvPicPr preferRelativeResize="0"/>
          <p:nvPr/>
        </p:nvPicPr>
        <p:blipFill>
          <a:blip r:embed="rId3">
            <a:alphaModFix/>
          </a:blip>
          <a:stretch>
            <a:fillRect/>
          </a:stretch>
        </p:blipFill>
        <p:spPr>
          <a:xfrm>
            <a:off x="152400" y="2006250"/>
            <a:ext cx="8839200" cy="252211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Detach Entity</a:t>
            </a:r>
            <a:endParaRPr/>
          </a:p>
        </p:txBody>
      </p:sp>
      <p:sp>
        <p:nvSpPr>
          <p:cNvPr id="1414" name="Google Shape;1414;p2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kita ingin membuat Managed Entity menjadi Unmanaged Entity</a:t>
            </a:r>
            <a:endParaRPr/>
          </a:p>
          <a:p>
            <a:pPr indent="-311150" lvl="0" marL="457200" rtl="0" algn="l">
              <a:spcBef>
                <a:spcPts val="0"/>
              </a:spcBef>
              <a:spcAft>
                <a:spcPts val="0"/>
              </a:spcAft>
              <a:buSzPts val="1300"/>
              <a:buChar char="●"/>
            </a:pPr>
            <a:r>
              <a:rPr lang="id"/>
              <a:t>Untuk kasus seperti itu, kita bisa menggunakan EntityManager.detach(entity)</a:t>
            </a:r>
            <a:endParaRPr/>
          </a:p>
          <a:p>
            <a:pPr indent="-311150" lvl="0" marL="457200" rtl="0" algn="l">
              <a:spcBef>
                <a:spcPts val="0"/>
              </a:spcBef>
              <a:spcAft>
                <a:spcPts val="0"/>
              </a:spcAft>
              <a:buSzPts val="1300"/>
              <a:buChar char="●"/>
            </a:pPr>
            <a:r>
              <a:rPr lang="id"/>
              <a:t>Jika sudah menjadi Unmanaged Entity, secara otomatis perubahan yang terjadi di Entity tidak akan disimpan secara otomatis pada saat melakukan commit</a:t>
            </a:r>
            <a:endParaRPr/>
          </a:p>
          <a:p>
            <a:pPr indent="-311150" lvl="0" marL="457200" rtl="0" algn="l">
              <a:spcBef>
                <a:spcPts val="0"/>
              </a:spcBef>
              <a:spcAft>
                <a:spcPts val="0"/>
              </a:spcAft>
              <a:buSzPts val="1300"/>
              <a:buChar char="●"/>
            </a:pPr>
            <a:r>
              <a:rPr lang="id"/>
              <a:t>Perubahan yang terjadi di Unmanaged Entity, harus disimpan secara manual menggunakan EntityManager.persist(entity) atau EntityManager.merge(entity)</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Detach Entity</a:t>
            </a:r>
            <a:endParaRPr/>
          </a:p>
        </p:txBody>
      </p:sp>
      <p:pic>
        <p:nvPicPr>
          <p:cNvPr id="1420" name="Google Shape;1420;p236"/>
          <p:cNvPicPr preferRelativeResize="0"/>
          <p:nvPr/>
        </p:nvPicPr>
        <p:blipFill>
          <a:blip r:embed="rId3">
            <a:alphaModFix/>
          </a:blip>
          <a:stretch>
            <a:fillRect/>
          </a:stretch>
        </p:blipFill>
        <p:spPr>
          <a:xfrm>
            <a:off x="152400" y="2006250"/>
            <a:ext cx="8839201" cy="2720569"/>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Schema Generator</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Schema Generator</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awal, kita selalu membuat table di database secara manual sebelum menjalankan unit test Java nya</a:t>
            </a:r>
            <a:endParaRPr/>
          </a:p>
          <a:p>
            <a:pPr indent="-311150" lvl="0" marL="457200" rtl="0" algn="l">
              <a:spcBef>
                <a:spcPts val="0"/>
              </a:spcBef>
              <a:spcAft>
                <a:spcPts val="0"/>
              </a:spcAft>
              <a:buSzPts val="1300"/>
              <a:buChar char="●"/>
            </a:pPr>
            <a:r>
              <a:rPr lang="id"/>
              <a:t>JPA memiliki fitur untuk membuat Table secara otomatis dari Class Entity yang ada</a:t>
            </a:r>
            <a:endParaRPr/>
          </a:p>
          <a:p>
            <a:pPr indent="-311150" lvl="0" marL="457200" rtl="0" algn="l">
              <a:spcBef>
                <a:spcPts val="0"/>
              </a:spcBef>
              <a:spcAft>
                <a:spcPts val="0"/>
              </a:spcAft>
              <a:buSzPts val="1300"/>
              <a:buChar char="●"/>
            </a:pPr>
            <a:r>
              <a:rPr lang="id"/>
              <a:t>Walaupun fitur ini sangat menarik, namun sangat tidak disarankan untuk membuat table secara otomatis, karena akan sulit melakukan tracking perubahan schema database nya</a:t>
            </a:r>
            <a:endParaRPr/>
          </a:p>
          <a:p>
            <a:pPr indent="-311150" lvl="0" marL="457200" rtl="0" algn="l">
              <a:spcBef>
                <a:spcPts val="0"/>
              </a:spcBef>
              <a:spcAft>
                <a:spcPts val="0"/>
              </a:spcAft>
              <a:buSzPts val="1300"/>
              <a:buChar char="●"/>
            </a:pPr>
            <a:r>
              <a:rPr lang="id"/>
              <a:t>Sangat disarankan menggunakan database versioning seperti flywaydb</a:t>
            </a:r>
            <a:endParaRPr/>
          </a:p>
          <a:p>
            <a:pPr indent="-311150" lvl="0" marL="457200" rtl="0" algn="l">
              <a:spcBef>
                <a:spcPts val="0"/>
              </a:spcBef>
              <a:spcAft>
                <a:spcPts val="0"/>
              </a:spcAft>
              <a:buSzPts val="1300"/>
              <a:buChar char="●"/>
            </a:pPr>
            <a:r>
              <a:rPr lang="id" u="sng">
                <a:solidFill>
                  <a:schemeClr val="hlink"/>
                </a:solidFill>
                <a:hlinkClick r:id="rId3"/>
              </a:rPr>
              <a:t>https://flywaydb.org/</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Schema Generator</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menggunakan fitur Hibernate Schema Generator, kita bisa gunakan property </a:t>
            </a:r>
            <a:r>
              <a:rPr lang="id"/>
              <a:t>jakarta.persistence.schema-generation.database.action</a:t>
            </a:r>
            <a:r>
              <a:rPr lang="id"/>
              <a:t> di file persistence.xml, dengan value :</a:t>
            </a:r>
            <a:endParaRPr/>
          </a:p>
          <a:p>
            <a:pPr indent="-311150" lvl="0" marL="457200" rtl="0" algn="l">
              <a:spcBef>
                <a:spcPts val="0"/>
              </a:spcBef>
              <a:spcAft>
                <a:spcPts val="0"/>
              </a:spcAft>
              <a:buSzPts val="1300"/>
              <a:buChar char="●"/>
            </a:pPr>
            <a:r>
              <a:rPr lang="id"/>
              <a:t>none, tidak melakukan apapun</a:t>
            </a:r>
            <a:endParaRPr/>
          </a:p>
          <a:p>
            <a:pPr indent="-311150" lvl="0" marL="457200" rtl="0" algn="l">
              <a:spcBef>
                <a:spcPts val="0"/>
              </a:spcBef>
              <a:spcAft>
                <a:spcPts val="0"/>
              </a:spcAft>
              <a:buSzPts val="1300"/>
              <a:buChar char="●"/>
            </a:pPr>
            <a:r>
              <a:rPr lang="id"/>
              <a:t>create, membuat schema</a:t>
            </a:r>
            <a:endParaRPr/>
          </a:p>
          <a:p>
            <a:pPr indent="-311150" lvl="0" marL="457200" rtl="0" algn="l">
              <a:spcBef>
                <a:spcPts val="0"/>
              </a:spcBef>
              <a:spcAft>
                <a:spcPts val="0"/>
              </a:spcAft>
              <a:buSzPts val="1300"/>
              <a:buChar char="●"/>
            </a:pPr>
            <a:r>
              <a:rPr lang="id"/>
              <a:t>drop, menghapus schema</a:t>
            </a:r>
            <a:endParaRPr/>
          </a:p>
          <a:p>
            <a:pPr indent="-311150" lvl="0" marL="457200" rtl="0" algn="l">
              <a:spcBef>
                <a:spcPts val="0"/>
              </a:spcBef>
              <a:spcAft>
                <a:spcPts val="0"/>
              </a:spcAft>
              <a:buSzPts val="1300"/>
              <a:buChar char="●"/>
            </a:pPr>
            <a:r>
              <a:rPr lang="id"/>
              <a:t>drop-and-create, menghapus schema dan membuat nya</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Schema Generator</a:t>
            </a:r>
            <a:endParaRPr/>
          </a:p>
        </p:txBody>
      </p:sp>
      <p:pic>
        <p:nvPicPr>
          <p:cNvPr id="1443" name="Google Shape;1443;p240"/>
          <p:cNvPicPr preferRelativeResize="0"/>
          <p:nvPr/>
        </p:nvPicPr>
        <p:blipFill>
          <a:blip r:embed="rId3">
            <a:alphaModFix/>
          </a:blip>
          <a:stretch>
            <a:fillRect/>
          </a:stretch>
        </p:blipFill>
        <p:spPr>
          <a:xfrm>
            <a:off x="152400" y="2006250"/>
            <a:ext cx="8839204" cy="24385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JPA Query Language</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JPA Query Language</a:t>
            </a:r>
            <a:endParaRPr/>
          </a:p>
        </p:txBody>
      </p:sp>
      <p:sp>
        <p:nvSpPr>
          <p:cNvPr id="1454" name="Google Shape;1454;p2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bagaimana membuat Entity, Relationship dan Inheritance</a:t>
            </a:r>
            <a:endParaRPr/>
          </a:p>
          <a:p>
            <a:pPr indent="-311150" lvl="0" marL="457200" rtl="0" algn="l">
              <a:spcBef>
                <a:spcPts val="0"/>
              </a:spcBef>
              <a:spcAft>
                <a:spcPts val="0"/>
              </a:spcAft>
              <a:buSzPts val="1300"/>
              <a:buChar char="●"/>
            </a:pPr>
            <a:r>
              <a:rPr lang="id"/>
              <a:t>Kita juga sudah tahu bagaimana cara melakukan operasi CRUD menggunakan JPA</a:t>
            </a:r>
            <a:endParaRPr/>
          </a:p>
          <a:p>
            <a:pPr indent="-311150" lvl="0" marL="457200" rtl="0" algn="l">
              <a:spcBef>
                <a:spcPts val="0"/>
              </a:spcBef>
              <a:spcAft>
                <a:spcPts val="0"/>
              </a:spcAft>
              <a:buSzPts val="1300"/>
              <a:buChar char="●"/>
            </a:pPr>
            <a:r>
              <a:rPr lang="id"/>
              <a:t>Selanjutnya kita akan bahas tentang JPA Query Language</a:t>
            </a:r>
            <a:endParaRPr/>
          </a:p>
          <a:p>
            <a:pPr indent="-311150" lvl="0" marL="457200" rtl="0" algn="l">
              <a:spcBef>
                <a:spcPts val="0"/>
              </a:spcBef>
              <a:spcAft>
                <a:spcPts val="0"/>
              </a:spcAft>
              <a:buSzPts val="1300"/>
              <a:buChar char="●"/>
            </a:pPr>
            <a:r>
              <a:rPr lang="id"/>
              <a:t>Untuk melakukan Query ke database, JPA memiliki standarisasi Query Language, jadi tidak menggunakan SQL yang spesifik ke database yang digunakan</a:t>
            </a:r>
            <a:endParaRPr/>
          </a:p>
          <a:p>
            <a:pPr indent="-311150" lvl="0" marL="457200" rtl="0" algn="l">
              <a:spcBef>
                <a:spcPts val="0"/>
              </a:spcBef>
              <a:spcAft>
                <a:spcPts val="0"/>
              </a:spcAft>
              <a:buSzPts val="1300"/>
              <a:buChar char="●"/>
            </a:pPr>
            <a:r>
              <a:rPr lang="id"/>
              <a:t>Hal ini dikarenakan dengan menggunakan JPA, kita bisa mengganti-ganti database yang akan kita gunakan, sehingga untuk Query Language nya pun perlu dibuat standar</a:t>
            </a:r>
            <a:endParaRPr/>
          </a:p>
          <a:p>
            <a:pPr indent="-311150" lvl="0" marL="457200" rtl="0" algn="l">
              <a:spcBef>
                <a:spcPts val="0"/>
              </a:spcBef>
              <a:spcAft>
                <a:spcPts val="0"/>
              </a:spcAft>
              <a:buSzPts val="1300"/>
              <a:buChar char="●"/>
            </a:pPr>
            <a:r>
              <a:rPr lang="id"/>
              <a:t>Namun tidak perlu khawatir, karena JPA Query Language sangat mirip dengan SQL</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a:t>
            </a:r>
            <a:endParaRPr/>
          </a:p>
        </p:txBody>
      </p:sp>
      <p:sp>
        <p:nvSpPr>
          <p:cNvPr id="1460" name="Google Shape;1460;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JPA QL, object yang dihasilkan adalah object dari class Query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https://jakarta.ee/specifications/persistence/3.1/apidocs/jakarta.persistence/jakarta/persistence/query</a:t>
            </a:r>
            <a:endParaRPr/>
          </a:p>
          <a:p>
            <a:pPr indent="-311150" lvl="0" marL="457200" rtl="0" algn="l">
              <a:spcBef>
                <a:spcPts val="0"/>
              </a:spcBef>
              <a:spcAft>
                <a:spcPts val="0"/>
              </a:spcAft>
              <a:buSzPts val="1300"/>
              <a:buChar char="●"/>
            </a:pPr>
            <a:r>
              <a:rPr lang="id"/>
              <a:t>Class Query mirip seperti PreparedStatement, dimana kita bisa menambahkan parameter jika JPA QL yang kita buat membutuhkan parameter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Table Customer</a:t>
            </a:r>
            <a:endParaRPr/>
          </a:p>
        </p:txBody>
      </p:sp>
      <p:pic>
        <p:nvPicPr>
          <p:cNvPr id="287" name="Google Shape;287;p46"/>
          <p:cNvPicPr preferRelativeResize="0"/>
          <p:nvPr/>
        </p:nvPicPr>
        <p:blipFill>
          <a:blip r:embed="rId3">
            <a:alphaModFix/>
          </a:blip>
          <a:stretch>
            <a:fillRect/>
          </a:stretch>
        </p:blipFill>
        <p:spPr>
          <a:xfrm>
            <a:off x="152400" y="2006250"/>
            <a:ext cx="8839198" cy="2273692"/>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TypedQuery&lt;T&gt;</a:t>
            </a:r>
            <a:endParaRPr/>
          </a:p>
        </p:txBody>
      </p:sp>
      <p:sp>
        <p:nvSpPr>
          <p:cNvPr id="1466" name="Google Shape;1466;p2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Query akan mengembalikan Object sehingga kita perlu melakukan konversi tipe data secara manual</a:t>
            </a:r>
            <a:endParaRPr/>
          </a:p>
          <a:p>
            <a:pPr indent="-311150" lvl="0" marL="457200" rtl="0" algn="l">
              <a:spcBef>
                <a:spcPts val="0"/>
              </a:spcBef>
              <a:spcAft>
                <a:spcPts val="0"/>
              </a:spcAft>
              <a:buSzPts val="1300"/>
              <a:buChar char="●"/>
            </a:pPr>
            <a:r>
              <a:rPr lang="id"/>
              <a:t>Jika kita melakukan query yang sudah jelas Entity nya, sangat disarankan menggunakan TypedQuery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https://jakarta.ee/specifications/persistence/3.1/apidocs/jakarta.persistence/jakarta/persistence/typedquery</a:t>
            </a:r>
            <a:r>
              <a:rPr lang="id"/>
              <a:t>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Select Query</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Select Query</a:t>
            </a:r>
            <a:endParaRPr/>
          </a:p>
        </p:txBody>
      </p:sp>
      <p:sp>
        <p:nvSpPr>
          <p:cNvPr id="1477" name="Google Shape;1477;p2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select query di JPA QL, kita tidak menyebutkan nama table, melainkan nama Entity nya</a:t>
            </a:r>
            <a:endParaRPr/>
          </a:p>
          <a:p>
            <a:pPr indent="-311150" lvl="0" marL="457200" rtl="0" algn="l">
              <a:spcBef>
                <a:spcPts val="0"/>
              </a:spcBef>
              <a:spcAft>
                <a:spcPts val="0"/>
              </a:spcAft>
              <a:buSzPts val="1300"/>
              <a:buChar char="●"/>
            </a:pPr>
            <a:r>
              <a:rPr lang="id"/>
              <a:t>Selain itu, dalam JPA jika ingin men-select semua attribute, kita tidak menggunakan tanda * (bintang), melakukan menggunakan nama alias dari Entity nya</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Select Brand</a:t>
            </a:r>
            <a:endParaRPr/>
          </a:p>
        </p:txBody>
      </p:sp>
      <p:pic>
        <p:nvPicPr>
          <p:cNvPr id="1483" name="Google Shape;1483;p247"/>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Where Clause</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Where Clause</a:t>
            </a:r>
            <a:endParaRPr/>
          </a:p>
        </p:txBody>
      </p:sp>
      <p:sp>
        <p:nvSpPr>
          <p:cNvPr id="1494" name="Google Shape;1494;p2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ingin menggunakan where clause pada select query, kita bisa menggunakan nama attribute di Entity nya, bukan nama kolom di table</a:t>
            </a:r>
            <a:endParaRPr/>
          </a:p>
          <a:p>
            <a:pPr indent="-311150" lvl="0" marL="457200" rtl="0" algn="l">
              <a:spcBef>
                <a:spcPts val="0"/>
              </a:spcBef>
              <a:spcAft>
                <a:spcPts val="0"/>
              </a:spcAft>
              <a:buSzPts val="1300"/>
              <a:buChar char="●"/>
            </a:pPr>
            <a:r>
              <a:rPr lang="id"/>
              <a:t>Jika attribute nya berupa embedded class, kita bisa menyebut object di dalam nya menggunakan tanda . (titik)</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Parameter</a:t>
            </a:r>
            <a:endParaRPr/>
          </a:p>
        </p:txBody>
      </p:sp>
      <p:sp>
        <p:nvSpPr>
          <p:cNvPr id="1500" name="Google Shape;1500;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membutuhkan parameter pada where clause, kita bisa gunakan tanda : (titik dua) diikuti dengan nama parameter</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Where Clause</a:t>
            </a:r>
            <a:endParaRPr/>
          </a:p>
        </p:txBody>
      </p:sp>
      <p:pic>
        <p:nvPicPr>
          <p:cNvPr id="1506" name="Google Shape;1506;p251"/>
          <p:cNvPicPr preferRelativeResize="0"/>
          <p:nvPr/>
        </p:nvPicPr>
        <p:blipFill>
          <a:blip r:embed="rId3">
            <a:alphaModFix/>
          </a:blip>
          <a:stretch>
            <a:fillRect/>
          </a:stretch>
        </p:blipFill>
        <p:spPr>
          <a:xfrm>
            <a:off x="152400" y="2006250"/>
            <a:ext cx="8839204" cy="2697511"/>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Join Clause</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Join Clause</a:t>
            </a:r>
            <a:endParaRPr/>
          </a:p>
        </p:txBody>
      </p:sp>
      <p:sp>
        <p:nvSpPr>
          <p:cNvPr id="1517" name="Google Shape;1517;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Melakukan join di JPA QL sangat mudah, karena informasi join nya sudah terdapat di Entity Class nya</a:t>
            </a:r>
            <a:endParaRPr/>
          </a:p>
          <a:p>
            <a:pPr indent="-311150" lvl="0" marL="457200" rtl="0" algn="l">
              <a:spcBef>
                <a:spcPts val="0"/>
              </a:spcBef>
              <a:spcAft>
                <a:spcPts val="0"/>
              </a:spcAft>
              <a:buSzPts val="1300"/>
              <a:buChar char="●"/>
            </a:pPr>
            <a:r>
              <a:rPr lang="id"/>
              <a:t>Kita hanya cukup gunakan perintah join diikuti attribute di Entity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Entity Manager Factory</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Join Clause</a:t>
            </a:r>
            <a:endParaRPr/>
          </a:p>
        </p:txBody>
      </p:sp>
      <p:pic>
        <p:nvPicPr>
          <p:cNvPr id="1523" name="Google Shape;1523;p254"/>
          <p:cNvPicPr preferRelativeResize="0"/>
          <p:nvPr/>
        </p:nvPicPr>
        <p:blipFill>
          <a:blip r:embed="rId3">
            <a:alphaModFix/>
          </a:blip>
          <a:stretch>
            <a:fillRect/>
          </a:stretch>
        </p:blipFill>
        <p:spPr>
          <a:xfrm>
            <a:off x="152400" y="2006250"/>
            <a:ext cx="8839204" cy="229180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Join Fetch</a:t>
            </a:r>
            <a:endParaRPr/>
          </a:p>
        </p:txBody>
      </p:sp>
      <p:sp>
        <p:nvSpPr>
          <p:cNvPr id="1529" name="Google Shape;1529;p2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pernah membahas tentang fetch pada relasi Entity</a:t>
            </a:r>
            <a:endParaRPr/>
          </a:p>
          <a:p>
            <a:pPr indent="-311150" lvl="0" marL="457200" rtl="0" algn="l">
              <a:spcBef>
                <a:spcPts val="0"/>
              </a:spcBef>
              <a:spcAft>
                <a:spcPts val="0"/>
              </a:spcAft>
              <a:buSzPts val="1300"/>
              <a:buChar char="●"/>
            </a:pPr>
            <a:r>
              <a:rPr lang="id"/>
              <a:t>Secara default, saat melakukan join, kita juga bisa memaksa data table yang di join untuk di select sehingga tidak perlu melakukan select lagi untuk mendapatkan datanya</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Join Fetch</a:t>
            </a:r>
            <a:endParaRPr/>
          </a:p>
        </p:txBody>
      </p:sp>
      <p:pic>
        <p:nvPicPr>
          <p:cNvPr id="1535" name="Google Shape;1535;p256"/>
          <p:cNvPicPr preferRelativeResize="0"/>
          <p:nvPr/>
        </p:nvPicPr>
        <p:blipFill>
          <a:blip r:embed="rId3">
            <a:alphaModFix/>
          </a:blip>
          <a:stretch>
            <a:fillRect/>
          </a:stretch>
        </p:blipFill>
        <p:spPr>
          <a:xfrm>
            <a:off x="152400" y="2006250"/>
            <a:ext cx="8839204" cy="2701827"/>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 By Clause</a:t>
            </a:r>
            <a:endParaRPr/>
          </a:p>
        </p:txBody>
      </p:sp>
      <p:sp>
        <p:nvSpPr>
          <p:cNvPr id="1546" name="Google Shape;1546;p2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Sama seperti di SQL, di JPA QL juga bisa menambahkan Order By Clause</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 Brand</a:t>
            </a:r>
            <a:endParaRPr/>
          </a:p>
        </p:txBody>
      </p:sp>
      <p:pic>
        <p:nvPicPr>
          <p:cNvPr id="1552" name="Google Shape;1552;p259"/>
          <p:cNvPicPr preferRelativeResize="0"/>
          <p:nvPr/>
        </p:nvPicPr>
        <p:blipFill>
          <a:blip r:embed="rId3">
            <a:alphaModFix/>
          </a:blip>
          <a:stretch>
            <a:fillRect/>
          </a:stretch>
        </p:blipFill>
        <p:spPr>
          <a:xfrm>
            <a:off x="152400" y="2006250"/>
            <a:ext cx="8839204" cy="206305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Limit Offset</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Limit Offset</a:t>
            </a:r>
            <a:endParaRPr/>
          </a:p>
        </p:txBody>
      </p:sp>
      <p:sp>
        <p:nvSpPr>
          <p:cNvPr id="1563" name="Google Shape;1563;p2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 Limit Offset di JPA QL Query, kita bisa menggunakan method di Query atau TypedQuery&lt;T&gt;</a:t>
            </a:r>
            <a:endParaRPr/>
          </a:p>
          <a:p>
            <a:pPr indent="-311150" lvl="0" marL="457200" rtl="0" algn="l">
              <a:spcBef>
                <a:spcPts val="0"/>
              </a:spcBef>
              <a:spcAft>
                <a:spcPts val="0"/>
              </a:spcAft>
              <a:buSzPts val="1300"/>
              <a:buChar char="●"/>
            </a:pPr>
            <a:r>
              <a:rPr lang="id"/>
              <a:t>setMaxResults(n) untuk mengatur limit, dan</a:t>
            </a:r>
            <a:endParaRPr/>
          </a:p>
          <a:p>
            <a:pPr indent="-311150" lvl="0" marL="457200" rtl="0" algn="l">
              <a:spcBef>
                <a:spcPts val="0"/>
              </a:spcBef>
              <a:spcAft>
                <a:spcPts val="0"/>
              </a:spcAft>
              <a:buSzPts val="1300"/>
              <a:buChar char="●"/>
            </a:pPr>
            <a:r>
              <a:rPr lang="id"/>
              <a:t>setFirstResult(n) untuk mengatur offset</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Limit Offset</a:t>
            </a:r>
            <a:endParaRPr/>
          </a:p>
        </p:txBody>
      </p:sp>
      <p:pic>
        <p:nvPicPr>
          <p:cNvPr id="1569" name="Google Shape;1569;p262"/>
          <p:cNvPicPr preferRelativeResize="0"/>
          <p:nvPr/>
        </p:nvPicPr>
        <p:blipFill>
          <a:blip r:embed="rId3">
            <a:alphaModFix/>
          </a:blip>
          <a:stretch>
            <a:fillRect/>
          </a:stretch>
        </p:blipFill>
        <p:spPr>
          <a:xfrm>
            <a:off x="152400" y="2006250"/>
            <a:ext cx="8839204" cy="2662983"/>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Query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Manager Factory</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menggunakan JPA, hal yang pertama kita perlu buat adalah EntityManagerFactory</a:t>
            </a:r>
            <a:endParaRPr/>
          </a:p>
          <a:p>
            <a:pPr indent="-311150" lvl="0" marL="457200" rtl="0" algn="l">
              <a:spcBef>
                <a:spcPts val="0"/>
              </a:spcBef>
              <a:spcAft>
                <a:spcPts val="0"/>
              </a:spcAft>
              <a:buSzPts val="1300"/>
              <a:buChar char="●"/>
            </a:pPr>
            <a:r>
              <a:rPr lang="id"/>
              <a:t>Ini seperti DataSource, dimana kita hanya buat satu kali saja dalam satu aplikasi</a:t>
            </a:r>
            <a:endParaRPr/>
          </a:p>
          <a:p>
            <a:pPr indent="-311150" lvl="0" marL="457200" rtl="0" algn="l">
              <a:spcBef>
                <a:spcPts val="0"/>
              </a:spcBef>
              <a:spcAft>
                <a:spcPts val="0"/>
              </a:spcAft>
              <a:buSzPts val="1300"/>
              <a:buChar char="●"/>
            </a:pPr>
            <a:r>
              <a:rPr lang="id"/>
              <a:t>EntityManagerFactory merupakan object yang sangat berat, karena perlu membaca Entity Class dan fitur-fitur lainnya saat pertama kali dibuat, oleh karena itu biasanya memang hanya dibuat sekali pada saat aplikasi berjalan saja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https://jakarta.ee/specifications/persistence/3.1/apidocs/jakarta.persistence/jakarta/persistence/entitymanagerfactory</a:t>
            </a:r>
            <a:r>
              <a:rPr lang="id"/>
              <a:t>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Query</a:t>
            </a:r>
            <a:endParaRPr/>
          </a:p>
        </p:txBody>
      </p:sp>
      <p:sp>
        <p:nvSpPr>
          <p:cNvPr id="1580" name="Google Shape;1580;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memiliki fitur bernama Named Query, dimana kita bisa membuat alias untuk JPA QL yang kita buat</a:t>
            </a:r>
            <a:endParaRPr/>
          </a:p>
          <a:p>
            <a:pPr indent="-311150" lvl="0" marL="457200" rtl="0" algn="l">
              <a:spcBef>
                <a:spcPts val="0"/>
              </a:spcBef>
              <a:spcAft>
                <a:spcPts val="0"/>
              </a:spcAft>
              <a:buSzPts val="1300"/>
              <a:buChar char="●"/>
            </a:pPr>
            <a:r>
              <a:rPr lang="id"/>
              <a:t>Salah satu keuntungan menggunakan Named Query adalah, kita bisa menggunakan JPA QL yang sudah kita buat berkali-kali hanya dengan menyebutkan nama alias nya</a:t>
            </a:r>
            <a:endParaRPr/>
          </a:p>
          <a:p>
            <a:pPr indent="-311150" lvl="0" marL="457200" rtl="0" algn="l">
              <a:spcBef>
                <a:spcPts val="0"/>
              </a:spcBef>
              <a:spcAft>
                <a:spcPts val="0"/>
              </a:spcAft>
              <a:buSzPts val="1300"/>
              <a:buChar char="●"/>
            </a:pPr>
            <a:r>
              <a:rPr lang="id"/>
              <a:t>Biasanya Named Query akan di tempatkan di Entity Class yang sesuai dengan Query nya</a:t>
            </a:r>
            <a:endParaRPr/>
          </a:p>
          <a:p>
            <a:pPr indent="-311150" lvl="0" marL="457200" rtl="0" algn="l">
              <a:spcBef>
                <a:spcPts val="0"/>
              </a:spcBef>
              <a:spcAft>
                <a:spcPts val="0"/>
              </a:spcAft>
              <a:buSzPts val="1300"/>
              <a:buChar char="●"/>
            </a:pPr>
            <a:r>
              <a:rPr lang="id"/>
              <a:t>Untuk membuat Named Query, kita bisa gunakan annotation NamedQuery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https://jakarta.ee/specifications/persistence/3.1/apidocs/jakarta.persistence/jakarta/persistence/namedquery</a:t>
            </a:r>
            <a:r>
              <a:rPr lang="id"/>
              <a:t> </a:t>
            </a:r>
            <a:endParaRPr/>
          </a:p>
          <a:p>
            <a:pPr indent="-311150" lvl="0" marL="457200" rtl="0" algn="l">
              <a:spcBef>
                <a:spcPts val="0"/>
              </a:spcBef>
              <a:spcAft>
                <a:spcPts val="0"/>
              </a:spcAft>
              <a:buSzPts val="1300"/>
              <a:buChar char="●"/>
            </a:pPr>
            <a:r>
              <a:rPr lang="id"/>
              <a:t>Dan untuk memanggilnya, kita bisa gunakan EntityManager.createNamedQuery(alias, class)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Brand Named Query</a:t>
            </a:r>
            <a:endParaRPr/>
          </a:p>
        </p:txBody>
      </p:sp>
      <p:pic>
        <p:nvPicPr>
          <p:cNvPr id="1586" name="Google Shape;1586;p265"/>
          <p:cNvPicPr preferRelativeResize="0"/>
          <p:nvPr/>
        </p:nvPicPr>
        <p:blipFill>
          <a:blip r:embed="rId3">
            <a:alphaModFix/>
          </a:blip>
          <a:stretch>
            <a:fillRect/>
          </a:stretch>
        </p:blipFill>
        <p:spPr>
          <a:xfrm>
            <a:off x="152400" y="2006250"/>
            <a:ext cx="8839204" cy="2792463"/>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Query</a:t>
            </a:r>
            <a:endParaRPr/>
          </a:p>
        </p:txBody>
      </p:sp>
      <p:pic>
        <p:nvPicPr>
          <p:cNvPr id="1592" name="Google Shape;1592;p266"/>
          <p:cNvPicPr preferRelativeResize="0"/>
          <p:nvPr/>
        </p:nvPicPr>
        <p:blipFill>
          <a:blip r:embed="rId3">
            <a:alphaModFix/>
          </a:blip>
          <a:stretch>
            <a:fillRect/>
          </a:stretch>
        </p:blipFill>
        <p:spPr>
          <a:xfrm>
            <a:off x="152400" y="2006250"/>
            <a:ext cx="8839204" cy="2076004"/>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Constructor Expression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Select Some Fields</a:t>
            </a:r>
            <a:endParaRPr/>
          </a:p>
        </p:txBody>
      </p:sp>
      <p:sp>
        <p:nvSpPr>
          <p:cNvPr id="1603" name="Google Shape;1603;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melakukan Query, kadang ada kasus kita hanya ingin men-select beberapa field saja</a:t>
            </a:r>
            <a:endParaRPr/>
          </a:p>
          <a:p>
            <a:pPr indent="-311150" lvl="0" marL="457200" rtl="0" algn="l">
              <a:spcBef>
                <a:spcPts val="0"/>
              </a:spcBef>
              <a:spcAft>
                <a:spcPts val="0"/>
              </a:spcAft>
              <a:buSzPts val="1300"/>
              <a:buChar char="●"/>
            </a:pPr>
            <a:r>
              <a:rPr lang="id"/>
              <a:t>Pada kasus seperti ini, kita bisa ganti mapping ke Object[]</a:t>
            </a:r>
            <a:endParaRPr/>
          </a:p>
          <a:p>
            <a:pPr indent="-311150" lvl="0" marL="457200" rtl="0" algn="l">
              <a:spcBef>
                <a:spcPts val="0"/>
              </a:spcBef>
              <a:spcAft>
                <a:spcPts val="0"/>
              </a:spcAft>
              <a:buSzPts val="1300"/>
              <a:buChar char="●"/>
            </a:pPr>
            <a:r>
              <a:rPr lang="id"/>
              <a:t>Namun, karena hasilnya adalah Object[], agak tidak aman karena kita harus konversi ke tipe data yang aslinya secara manual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Select Some Fields</a:t>
            </a:r>
            <a:endParaRPr/>
          </a:p>
        </p:txBody>
      </p:sp>
      <p:pic>
        <p:nvPicPr>
          <p:cNvPr id="1609" name="Google Shape;1609;p269"/>
          <p:cNvPicPr preferRelativeResize="0"/>
          <p:nvPr/>
        </p:nvPicPr>
        <p:blipFill>
          <a:blip r:embed="rId3">
            <a:alphaModFix/>
          </a:blip>
          <a:stretch>
            <a:fillRect/>
          </a:stretch>
        </p:blipFill>
        <p:spPr>
          <a:xfrm>
            <a:off x="152400" y="2006250"/>
            <a:ext cx="8839204" cy="234359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Constructor Expression</a:t>
            </a:r>
            <a:endParaRPr/>
          </a:p>
        </p:txBody>
      </p:sp>
      <p:sp>
        <p:nvSpPr>
          <p:cNvPr id="1615" name="Google Shape;1615;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memiliki fitur dimana kita bisa memanggil constructor sebuah class ketika melakukan select</a:t>
            </a:r>
            <a:endParaRPr/>
          </a:p>
          <a:p>
            <a:pPr indent="-311150" lvl="0" marL="457200" rtl="0" algn="l">
              <a:spcBef>
                <a:spcPts val="0"/>
              </a:spcBef>
              <a:spcAft>
                <a:spcPts val="0"/>
              </a:spcAft>
              <a:buSzPts val="1300"/>
              <a:buChar char="●"/>
            </a:pPr>
            <a:r>
              <a:rPr lang="id"/>
              <a:t>Sehingga dibanding menggunakan tipe data Object[], kita bisa mapping field yang kita select, ke constructor sebuah class</a:t>
            </a:r>
            <a:endParaRPr/>
          </a:p>
          <a:p>
            <a:pPr indent="-311150" lvl="0" marL="457200" rtl="0" algn="l">
              <a:spcBef>
                <a:spcPts val="0"/>
              </a:spcBef>
              <a:spcAft>
                <a:spcPts val="0"/>
              </a:spcAft>
              <a:buSzPts val="1300"/>
              <a:buChar char="●"/>
            </a:pPr>
            <a:r>
              <a:rPr lang="id"/>
              <a:t>Kita bisa gunakan query :</a:t>
            </a:r>
            <a:endParaRPr/>
          </a:p>
          <a:p>
            <a:pPr indent="-311150" lvl="0" marL="457200" rtl="0" algn="l">
              <a:spcBef>
                <a:spcPts val="0"/>
              </a:spcBef>
              <a:spcAft>
                <a:spcPts val="0"/>
              </a:spcAft>
              <a:buSzPts val="1300"/>
              <a:buChar char="●"/>
            </a:pPr>
            <a:r>
              <a:rPr lang="id"/>
              <a:t>select new nama.package.Class(field, field,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SimpleBrand Class</a:t>
            </a:r>
            <a:endParaRPr/>
          </a:p>
        </p:txBody>
      </p:sp>
      <p:pic>
        <p:nvPicPr>
          <p:cNvPr id="1621" name="Google Shape;1621;p271"/>
          <p:cNvPicPr preferRelativeResize="0"/>
          <p:nvPr/>
        </p:nvPicPr>
        <p:blipFill>
          <a:blip r:embed="rId3">
            <a:alphaModFix/>
          </a:blip>
          <a:stretch>
            <a:fillRect/>
          </a:stretch>
        </p:blipFill>
        <p:spPr>
          <a:xfrm>
            <a:off x="152400" y="2006250"/>
            <a:ext cx="7217208" cy="2984851"/>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Constructor Expression</a:t>
            </a:r>
            <a:endParaRPr/>
          </a:p>
        </p:txBody>
      </p:sp>
      <p:pic>
        <p:nvPicPr>
          <p:cNvPr id="1627" name="Google Shape;1627;p272"/>
          <p:cNvPicPr preferRelativeResize="0"/>
          <p:nvPr/>
        </p:nvPicPr>
        <p:blipFill>
          <a:blip r:embed="rId3">
            <a:alphaModFix/>
          </a:blip>
          <a:stretch>
            <a:fillRect/>
          </a:stretch>
        </p:blipFill>
        <p:spPr>
          <a:xfrm>
            <a:off x="152400" y="2006250"/>
            <a:ext cx="8839204" cy="246876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Aggregate Query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JPA</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membuat EntityManagerFactory, kita perlu membuat konfigurasi JPA terlebih dahulu</a:t>
            </a:r>
            <a:endParaRPr/>
          </a:p>
          <a:p>
            <a:pPr indent="-311150" lvl="0" marL="457200" rtl="0" algn="l">
              <a:spcBef>
                <a:spcPts val="0"/>
              </a:spcBef>
              <a:spcAft>
                <a:spcPts val="0"/>
              </a:spcAft>
              <a:buSzPts val="1300"/>
              <a:buChar char="●"/>
            </a:pPr>
            <a:r>
              <a:rPr lang="id"/>
              <a:t>Untuk melakukan konfigurasi JPA, kita perlu membuat file META-INF/persistence.xml pada resource yang berisikan konfigurasi JPA</a:t>
            </a:r>
            <a:endParaRPr/>
          </a:p>
          <a:p>
            <a:pPr indent="-311150" lvl="0" marL="457200" rtl="0" algn="l">
              <a:spcBef>
                <a:spcPts val="0"/>
              </a:spcBef>
              <a:spcAft>
                <a:spcPts val="0"/>
              </a:spcAft>
              <a:buSzPts val="1300"/>
              <a:buChar char="●"/>
            </a:pPr>
            <a:r>
              <a:rPr lang="id"/>
              <a:t>Kita bisa lihat contoh template nya disini : </a:t>
            </a:r>
            <a:r>
              <a:rPr lang="id" u="sng">
                <a:solidFill>
                  <a:schemeClr val="hlink"/>
                </a:solidFill>
                <a:hlinkClick r:id="rId3"/>
              </a:rPr>
              <a:t>https://gist.github.com/khannedy/e74bf1b7be064dfd16a626d948f04218</a:t>
            </a:r>
            <a:r>
              <a:rPr lang="id"/>
              <a:t>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Aggregate Query</a:t>
            </a:r>
            <a:endParaRPr/>
          </a:p>
        </p:txBody>
      </p:sp>
      <p:sp>
        <p:nvSpPr>
          <p:cNvPr id="1638" name="Google Shape;1638;p2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juga mendukung banyak sekali aggregate function seperti MIN, MAX, AVERAGE, dan lain-lain</a:t>
            </a:r>
            <a:endParaRPr/>
          </a:p>
          <a:p>
            <a:pPr indent="-311150" lvl="0" marL="457200" rtl="0" algn="l">
              <a:spcBef>
                <a:spcPts val="0"/>
              </a:spcBef>
              <a:spcAft>
                <a:spcPts val="0"/>
              </a:spcAft>
              <a:buSzPts val="1300"/>
              <a:buChar char="●"/>
            </a:pPr>
            <a:r>
              <a:rPr lang="id"/>
              <a:t>Keuntungan menggunakan aggregate function di JPA QL, dia bisa otomatis mentranslate ke aggregate function di database yang kita gunakan</a:t>
            </a:r>
            <a:endParaRPr/>
          </a:p>
          <a:p>
            <a:pPr indent="-311150" lvl="0" marL="457200" rtl="0" algn="l">
              <a:spcBef>
                <a:spcPts val="0"/>
              </a:spcBef>
              <a:spcAft>
                <a:spcPts val="0"/>
              </a:spcAft>
              <a:buSzPts val="1300"/>
              <a:buChar char="●"/>
            </a:pPr>
            <a:r>
              <a:rPr lang="id"/>
              <a:t>Untuk mengecek aggregate function yang didukung oleh JPA QL, kita harus lihat implementasi dari JPA Provider nya</a:t>
            </a:r>
            <a:endParaRPr/>
          </a:p>
          <a:p>
            <a:pPr indent="-311150" lvl="0" marL="457200" rtl="0" algn="l">
              <a:spcBef>
                <a:spcPts val="0"/>
              </a:spcBef>
              <a:spcAft>
                <a:spcPts val="0"/>
              </a:spcAft>
              <a:buSzPts val="1300"/>
              <a:buChar char="●"/>
            </a:pPr>
            <a:r>
              <a:rPr lang="id"/>
              <a:t>Contohnya di Hibernate ORM, kita bisa lihat daftar aggregate function yang didukung disini : </a:t>
            </a:r>
            <a:endParaRPr/>
          </a:p>
          <a:p>
            <a:pPr indent="-311150" lvl="0" marL="457200" rtl="0" algn="l">
              <a:spcBef>
                <a:spcPts val="0"/>
              </a:spcBef>
              <a:spcAft>
                <a:spcPts val="0"/>
              </a:spcAft>
              <a:buSzPts val="1300"/>
              <a:buChar char="●"/>
            </a:pPr>
            <a:r>
              <a:rPr lang="id" u="sng">
                <a:solidFill>
                  <a:schemeClr val="hlink"/>
                </a:solidFill>
                <a:hlinkClick r:id="rId3"/>
              </a:rPr>
              <a:t>https://docs.jboss.org/hibernate/orm/6.2/userguide/html_single/Hibernate_User_Guide.html#hql-aggregate-functions</a:t>
            </a:r>
            <a:r>
              <a:rPr lang="id"/>
              <a:t>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Aggregate Function</a:t>
            </a:r>
            <a:endParaRPr/>
          </a:p>
        </p:txBody>
      </p:sp>
      <p:pic>
        <p:nvPicPr>
          <p:cNvPr id="1644" name="Google Shape;1644;p275"/>
          <p:cNvPicPr preferRelativeResize="0"/>
          <p:nvPr/>
        </p:nvPicPr>
        <p:blipFill>
          <a:blip r:embed="rId3">
            <a:alphaModFix/>
          </a:blip>
          <a:stretch>
            <a:fillRect/>
          </a:stretch>
        </p:blipFill>
        <p:spPr>
          <a:xfrm>
            <a:off x="152400" y="2006250"/>
            <a:ext cx="8839204" cy="252487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Group By dan Having</a:t>
            </a:r>
            <a:endParaRPr/>
          </a:p>
        </p:txBody>
      </p:sp>
      <p:sp>
        <p:nvSpPr>
          <p:cNvPr id="1650" name="Google Shape;165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Sama seperti di SQL, di JPA QL juga mendukung Group By dan Having pada Aggregate Query</a:t>
            </a:r>
            <a:endParaRPr/>
          </a:p>
          <a:p>
            <a:pPr indent="-311150" lvl="0" marL="457200" rtl="0" algn="l">
              <a:spcBef>
                <a:spcPts val="0"/>
              </a:spcBef>
              <a:spcAft>
                <a:spcPts val="0"/>
              </a:spcAft>
              <a:buSzPts val="1300"/>
              <a:buChar char="●"/>
            </a:pPr>
            <a:r>
              <a:rPr lang="id"/>
              <a:t>Cara penggunaannya pun sama seperti di SQL</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Group By dan Having</a:t>
            </a:r>
            <a:endParaRPr/>
          </a:p>
        </p:txBody>
      </p:sp>
      <p:pic>
        <p:nvPicPr>
          <p:cNvPr id="1656" name="Google Shape;1656;p277"/>
          <p:cNvPicPr preferRelativeResize="0"/>
          <p:nvPr/>
        </p:nvPicPr>
        <p:blipFill>
          <a:blip r:embed="rId3">
            <a:alphaModFix/>
          </a:blip>
          <a:stretch>
            <a:fillRect/>
          </a:stretch>
        </p:blipFill>
        <p:spPr>
          <a:xfrm>
            <a:off x="152400" y="2006250"/>
            <a:ext cx="8064609" cy="2984851"/>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Native Query</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Native Query</a:t>
            </a:r>
            <a:endParaRPr/>
          </a:p>
        </p:txBody>
      </p:sp>
      <p:sp>
        <p:nvSpPr>
          <p:cNvPr id="1667" name="Google Shape;1667;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tertentu, kadang ada Query yang akhirnya harus dibuat langsung spesifik menggunakan SQL database yang kita gunakan</a:t>
            </a:r>
            <a:endParaRPr/>
          </a:p>
          <a:p>
            <a:pPr indent="-311150" lvl="0" marL="457200" rtl="0" algn="l">
              <a:spcBef>
                <a:spcPts val="0"/>
              </a:spcBef>
              <a:spcAft>
                <a:spcPts val="0"/>
              </a:spcAft>
              <a:buSzPts val="1300"/>
              <a:buChar char="●"/>
            </a:pPr>
            <a:r>
              <a:rPr lang="id"/>
              <a:t>Walaupun hal ini tidak disarankan, karena bisa membuat kita kesulitan ketika akan mengubah database yang sedang digunakan, namun fitur ini juga bisa dilakukan di JPA</a:t>
            </a:r>
            <a:endParaRPr/>
          </a:p>
          <a:p>
            <a:pPr indent="-311150" lvl="0" marL="457200" rtl="0" algn="l">
              <a:spcBef>
                <a:spcPts val="0"/>
              </a:spcBef>
              <a:spcAft>
                <a:spcPts val="0"/>
              </a:spcAft>
              <a:buSzPts val="1300"/>
              <a:buChar char="●"/>
            </a:pPr>
            <a:r>
              <a:rPr lang="id"/>
              <a:t>Kita bisa menggunakan method EntityManager.createNativeQuery(query, class)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Native Query</a:t>
            </a:r>
            <a:endParaRPr/>
          </a:p>
        </p:txBody>
      </p:sp>
      <p:pic>
        <p:nvPicPr>
          <p:cNvPr id="1673" name="Google Shape;1673;p280"/>
          <p:cNvPicPr preferRelativeResize="0"/>
          <p:nvPr/>
        </p:nvPicPr>
        <p:blipFill>
          <a:blip r:embed="rId3">
            <a:alphaModFix/>
          </a:blip>
          <a:stretch>
            <a:fillRect/>
          </a:stretch>
        </p:blipFill>
        <p:spPr>
          <a:xfrm>
            <a:off x="152400" y="2006250"/>
            <a:ext cx="8839204" cy="248171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Native Queries</a:t>
            </a:r>
            <a:endParaRPr/>
          </a:p>
        </p:txBody>
      </p:sp>
      <p:sp>
        <p:nvSpPr>
          <p:cNvPr id="1679" name="Google Shape;1679;p2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Native Query juga bisa kita buat dalam Named Native Queries, sehingga kita bisa gunaka alias untuk menggunakan Native Query nya</a:t>
            </a:r>
            <a:endParaRPr/>
          </a:p>
          <a:p>
            <a:pPr indent="-311150" lvl="0" marL="457200" rtl="0" algn="l">
              <a:spcBef>
                <a:spcPts val="0"/>
              </a:spcBef>
              <a:spcAft>
                <a:spcPts val="0"/>
              </a:spcAft>
              <a:buSzPts val="1300"/>
              <a:buChar char="●"/>
            </a:pPr>
            <a:r>
              <a:rPr lang="id"/>
              <a:t>Kita bisa gunakan annotation NamedNativeQuery</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https://jakarta.ee/specifications/persistence/3.1/apidocs/jakarta.persistence/jakarta/persistence/namednativequery</a:t>
            </a:r>
            <a:r>
              <a:rPr lang="id"/>
              <a:t>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Native Query</a:t>
            </a:r>
            <a:endParaRPr/>
          </a:p>
        </p:txBody>
      </p:sp>
      <p:pic>
        <p:nvPicPr>
          <p:cNvPr id="1685" name="Google Shape;1685;p282"/>
          <p:cNvPicPr preferRelativeResize="0"/>
          <p:nvPr/>
        </p:nvPicPr>
        <p:blipFill>
          <a:blip r:embed="rId3">
            <a:alphaModFix/>
          </a:blip>
          <a:stretch>
            <a:fillRect/>
          </a:stretch>
        </p:blipFill>
        <p:spPr>
          <a:xfrm>
            <a:off x="152400" y="2006250"/>
            <a:ext cx="8634143" cy="298485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Native Query</a:t>
            </a:r>
            <a:endParaRPr/>
          </a:p>
        </p:txBody>
      </p:sp>
      <p:pic>
        <p:nvPicPr>
          <p:cNvPr id="1691" name="Google Shape;1691;p283"/>
          <p:cNvPicPr preferRelativeResize="0"/>
          <p:nvPr/>
        </p:nvPicPr>
        <p:blipFill>
          <a:blip r:embed="rId3">
            <a:alphaModFix/>
          </a:blip>
          <a:stretch>
            <a:fillRect/>
          </a:stretch>
        </p:blipFill>
        <p:spPr>
          <a:xfrm>
            <a:off x="152400" y="2006250"/>
            <a:ext cx="8839204" cy="182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JPA</a:t>
            </a:r>
            <a:endParaRPr/>
          </a:p>
        </p:txBody>
      </p:sp>
      <p:pic>
        <p:nvPicPr>
          <p:cNvPr id="310" name="Google Shape;310;p50"/>
          <p:cNvPicPr preferRelativeResize="0"/>
          <p:nvPr/>
        </p:nvPicPr>
        <p:blipFill>
          <a:blip r:embed="rId3">
            <a:alphaModFix/>
          </a:blip>
          <a:stretch>
            <a:fillRect/>
          </a:stretch>
        </p:blipFill>
        <p:spPr>
          <a:xfrm>
            <a:off x="152400" y="2006250"/>
            <a:ext cx="7482220" cy="29848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Non Query</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Non Query</a:t>
            </a:r>
            <a:endParaRPr/>
          </a:p>
        </p:txBody>
      </p:sp>
      <p:sp>
        <p:nvSpPr>
          <p:cNvPr id="1702" name="Google Shape;1702;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QL juga bisa digunakan untuk membuat perintah Update atau Delete</a:t>
            </a:r>
            <a:endParaRPr/>
          </a:p>
          <a:p>
            <a:pPr indent="-311150" lvl="0" marL="457200" rtl="0" algn="l">
              <a:spcBef>
                <a:spcPts val="0"/>
              </a:spcBef>
              <a:spcAft>
                <a:spcPts val="0"/>
              </a:spcAft>
              <a:buSzPts val="1300"/>
              <a:buChar char="●"/>
            </a:pPr>
            <a:r>
              <a:rPr lang="id"/>
              <a:t>Kita cukup buat query nya seperti biasa, dan untuk melakukan execute nya, kita bisa gunakan method Query.executeUpdate()</a:t>
            </a:r>
            <a:endParaRPr/>
          </a:p>
          <a:p>
            <a:pPr indent="-311150" lvl="0" marL="457200" rtl="0" algn="l">
              <a:spcBef>
                <a:spcPts val="0"/>
              </a:spcBef>
              <a:spcAft>
                <a:spcPts val="0"/>
              </a:spcAft>
              <a:buSzPts val="1300"/>
              <a:buChar char="●"/>
            </a:pPr>
            <a:r>
              <a:rPr lang="id"/>
              <a:t>Ini bisa dilakukan baik itu menggunakan JPQ QL atau Native Query</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Non Query</a:t>
            </a:r>
            <a:endParaRPr/>
          </a:p>
        </p:txBody>
      </p:sp>
      <p:pic>
        <p:nvPicPr>
          <p:cNvPr id="1708" name="Google Shape;1708;p286"/>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Peringatan</a:t>
            </a:r>
            <a:endParaRPr/>
          </a:p>
        </p:txBody>
      </p:sp>
      <p:sp>
        <p:nvSpPr>
          <p:cNvPr id="1714" name="Google Shape;1714;p2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Hati-hati ketika melakukan update data secara langsung menggunakan JPA QL</a:t>
            </a:r>
            <a:endParaRPr/>
          </a:p>
          <a:p>
            <a:pPr indent="-311150" lvl="0" marL="457200" rtl="0" algn="l">
              <a:spcBef>
                <a:spcPts val="0"/>
              </a:spcBef>
              <a:spcAft>
                <a:spcPts val="0"/>
              </a:spcAft>
              <a:buSzPts val="1300"/>
              <a:buChar char="●"/>
            </a:pPr>
            <a:r>
              <a:rPr lang="id"/>
              <a:t>Hal ini bisa menyebabkan fitur seperti Optimistic Locking tidak berjalan, karena version tidak berubah ketika kita update</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2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a:t>
            </a:r>
            <a:endParaRPr/>
          </a:p>
        </p:txBody>
      </p:sp>
      <p:sp>
        <p:nvSpPr>
          <p:cNvPr id="1725" name="Google Shape;1725;p2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Criteria adalah fitur di JPA yang bisa digunakan untuk membuat JPA QL secara dinamis</a:t>
            </a:r>
            <a:endParaRPr/>
          </a:p>
          <a:p>
            <a:pPr indent="-311150" lvl="0" marL="457200" rtl="0" algn="l">
              <a:spcBef>
                <a:spcPts val="0"/>
              </a:spcBef>
              <a:spcAft>
                <a:spcPts val="0"/>
              </a:spcAft>
              <a:buSzPts val="1300"/>
              <a:buChar char="●"/>
            </a:pPr>
            <a:r>
              <a:rPr lang="id"/>
              <a:t>Saat kita membuat Query menggunakan JPA, kita sejak awal harus menentukan Query yang akan digunakan</a:t>
            </a:r>
            <a:endParaRPr/>
          </a:p>
          <a:p>
            <a:pPr indent="-311150" lvl="0" marL="457200" rtl="0" algn="l">
              <a:spcBef>
                <a:spcPts val="0"/>
              </a:spcBef>
              <a:spcAft>
                <a:spcPts val="0"/>
              </a:spcAft>
              <a:buSzPts val="1300"/>
              <a:buChar char="●"/>
            </a:pPr>
            <a:r>
              <a:rPr lang="id"/>
              <a:t>Kadang ada kasus kita ingin membuat query nya secara dinamis</a:t>
            </a:r>
            <a:endParaRPr/>
          </a:p>
          <a:p>
            <a:pPr indent="-311150" lvl="0" marL="457200" rtl="0" algn="l">
              <a:spcBef>
                <a:spcPts val="0"/>
              </a:spcBef>
              <a:spcAft>
                <a:spcPts val="0"/>
              </a:spcAft>
              <a:buSzPts val="1300"/>
              <a:buChar char="●"/>
            </a:pPr>
            <a:r>
              <a:rPr lang="id"/>
              <a:t>Contoh kasus pada saat pencarian data, field/kolom yang ingin kita cari mungkin akan dinamis sesuai dengan yang di inputkan oleh user</a:t>
            </a:r>
            <a:endParaRPr/>
          </a:p>
          <a:p>
            <a:pPr indent="-311150" lvl="0" marL="457200" rtl="0" algn="l">
              <a:spcBef>
                <a:spcPts val="0"/>
              </a:spcBef>
              <a:spcAft>
                <a:spcPts val="0"/>
              </a:spcAft>
              <a:buSzPts val="1300"/>
              <a:buChar char="●"/>
            </a:pPr>
            <a:r>
              <a:rPr lang="id"/>
              <a:t>Pada kasus seperti ini, Criteria akan sangat membantu</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CriteriaBuilder</a:t>
            </a:r>
            <a:endParaRPr/>
          </a:p>
        </p:txBody>
      </p:sp>
      <p:sp>
        <p:nvSpPr>
          <p:cNvPr id="1731" name="Google Shape;1731;p2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menggunakan Criteria, pertama kita harus membuat CriteriaBuilder dengan menggunakan EntityManager</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https://jakarta.ee/specifications/persistence/3.1/apidocs/jakarta.persistence/jakarta/persistence/criteria/criteriabuilder</a:t>
            </a:r>
            <a:r>
              <a:rPr lang="id"/>
              <a:t> </a:t>
            </a:r>
            <a:endParaRPr/>
          </a:p>
          <a:p>
            <a:pPr indent="-311150" lvl="0" marL="457200" rtl="0" algn="l">
              <a:spcBef>
                <a:spcPts val="0"/>
              </a:spcBef>
              <a:spcAft>
                <a:spcPts val="0"/>
              </a:spcAft>
              <a:buSzPts val="1300"/>
              <a:buChar char="●"/>
            </a:pPr>
            <a:r>
              <a:rPr lang="id"/>
              <a:t>CriteriaBuilder bisa digunakan untuk membuat CriteriaQuery</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Query</a:t>
            </a:r>
            <a:endParaRPr/>
          </a:p>
        </p:txBody>
      </p:sp>
      <p:sp>
        <p:nvSpPr>
          <p:cNvPr id="1737" name="Google Shape;1737;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CriteriaQuery merupakan object yang digunakan untuk menambahkan informasi query yang akan kita lakukan, seperti select dari entity mana, field apa yang akan diambil dan kondisi where apa yang akan digunakan</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https://jakarta.ee/specifications/persistence/3.1/apidocs/jakarta.persistence/jakarta/persistence/criteria/criteriaquery</a:t>
            </a:r>
            <a:r>
              <a:rPr lang="id"/>
              <a:t> </a:t>
            </a:r>
            <a:endParaRPr/>
          </a:p>
          <a:p>
            <a:pPr indent="-311150" lvl="0" marL="457200" rtl="0" algn="l">
              <a:spcBef>
                <a:spcPts val="0"/>
              </a:spcBef>
              <a:spcAft>
                <a:spcPts val="0"/>
              </a:spcAft>
              <a:buSzPts val="1300"/>
              <a:buChar char="●"/>
            </a:pPr>
            <a:r>
              <a:rPr lang="id"/>
              <a:t>Setelah selesai membuat CriteriaQuery, kita bisa gunakan EntityManager.createQuery(criteria) untuk mengkonversi menjadi Query hasilnya</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Query</a:t>
            </a:r>
            <a:endParaRPr/>
          </a:p>
        </p:txBody>
      </p:sp>
      <p:pic>
        <p:nvPicPr>
          <p:cNvPr id="1743" name="Google Shape;1743;p292"/>
          <p:cNvPicPr preferRelativeResize="0"/>
          <p:nvPr/>
        </p:nvPicPr>
        <p:blipFill>
          <a:blip r:embed="rId3">
            <a:alphaModFix/>
          </a:blip>
          <a:stretch>
            <a:fillRect/>
          </a:stretch>
        </p:blipFill>
        <p:spPr>
          <a:xfrm>
            <a:off x="152400" y="2006250"/>
            <a:ext cx="8839204" cy="2779515"/>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Select Non Entity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Entity Manager Factory</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EntityManagerFactory, kita bisa menggunakan </a:t>
            </a:r>
            <a:r>
              <a:rPr lang="id"/>
              <a:t>Persistence.createEntityManagerFactory(nama);</a:t>
            </a:r>
            <a:endParaRPr/>
          </a:p>
          <a:p>
            <a:pPr indent="-311150" lvl="0" marL="457200" rtl="0" algn="l">
              <a:spcBef>
                <a:spcPts val="0"/>
              </a:spcBef>
              <a:spcAft>
                <a:spcPts val="0"/>
              </a:spcAft>
              <a:buSzPts val="1300"/>
              <a:buChar char="●"/>
            </a:pPr>
            <a:r>
              <a:rPr lang="id"/>
              <a:t>Method tersebut akan membaca semua konfigurasi pada file META-INF/persistence.xml</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Select Non Entity</a:t>
            </a:r>
            <a:endParaRPr/>
          </a:p>
        </p:txBody>
      </p:sp>
      <p:sp>
        <p:nvSpPr>
          <p:cNvPr id="1754" name="Google Shape;1754;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menggunakan CriteriaQuery.select(root), dia akan melakukan select Entity yang sudah kita pilih</a:t>
            </a:r>
            <a:endParaRPr/>
          </a:p>
          <a:p>
            <a:pPr indent="-311150" lvl="0" marL="457200" rtl="0" algn="l">
              <a:spcBef>
                <a:spcPts val="0"/>
              </a:spcBef>
              <a:spcAft>
                <a:spcPts val="0"/>
              </a:spcAft>
              <a:buSzPts val="1300"/>
              <a:buChar char="●"/>
            </a:pPr>
            <a:r>
              <a:rPr lang="id"/>
              <a:t>Criteria juga bisa digunakan untuk melakukan select ke non entity, seperti sudah pernah kita bahas di JPA QL</a:t>
            </a:r>
            <a:endParaRPr/>
          </a:p>
          <a:p>
            <a:pPr indent="-311150" lvl="0" marL="457200" rtl="0" algn="l">
              <a:spcBef>
                <a:spcPts val="0"/>
              </a:spcBef>
              <a:spcAft>
                <a:spcPts val="0"/>
              </a:spcAft>
              <a:buSzPts val="1300"/>
              <a:buChar char="●"/>
            </a:pPr>
            <a:r>
              <a:rPr lang="id"/>
              <a:t>Kita bisa memanfaatkan Root&lt;T&gt; untuk men-select field mana saja yang ingin kita select</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Select Non Entity</a:t>
            </a:r>
            <a:endParaRPr/>
          </a:p>
        </p:txBody>
      </p:sp>
      <p:pic>
        <p:nvPicPr>
          <p:cNvPr id="1760" name="Google Shape;1760;p295"/>
          <p:cNvPicPr preferRelativeResize="0"/>
          <p:nvPr/>
        </p:nvPicPr>
        <p:blipFill>
          <a:blip r:embed="rId3">
            <a:alphaModFix/>
          </a:blip>
          <a:stretch>
            <a:fillRect/>
          </a:stretch>
        </p:blipFill>
        <p:spPr>
          <a:xfrm>
            <a:off x="152400" y="2006250"/>
            <a:ext cx="8585636" cy="29848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Constructor Expression</a:t>
            </a:r>
            <a:endParaRPr/>
          </a:p>
        </p:txBody>
      </p:sp>
      <p:pic>
        <p:nvPicPr>
          <p:cNvPr id="1766" name="Google Shape;1766;p296"/>
          <p:cNvPicPr preferRelativeResize="0"/>
          <p:nvPr/>
        </p:nvPicPr>
        <p:blipFill>
          <a:blip r:embed="rId3">
            <a:alphaModFix/>
          </a:blip>
          <a:stretch>
            <a:fillRect/>
          </a:stretch>
        </p:blipFill>
        <p:spPr>
          <a:xfrm>
            <a:off x="152400" y="2006250"/>
            <a:ext cx="8839204" cy="2701827"/>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Where Clause</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Where Clause</a:t>
            </a:r>
            <a:endParaRPr/>
          </a:p>
        </p:txBody>
      </p:sp>
      <p:sp>
        <p:nvSpPr>
          <p:cNvPr id="1777" name="Google Shape;1777;p2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where clause di Criteria, kita bisa gunakan CriteriaQuery.where()</a:t>
            </a:r>
            <a:endParaRPr/>
          </a:p>
          <a:p>
            <a:pPr indent="-311150" lvl="0" marL="457200" rtl="0" algn="l">
              <a:spcBef>
                <a:spcPts val="0"/>
              </a:spcBef>
              <a:spcAft>
                <a:spcPts val="0"/>
              </a:spcAft>
              <a:buSzPts val="1300"/>
              <a:buChar char="●"/>
            </a:pPr>
            <a:r>
              <a:rPr lang="id"/>
              <a:t>Dan untuk menambahkan kondisi AND, OR atau operasi = , != , dan lain-lain, kita bisa gunakan CriteriaBuilder</a:t>
            </a:r>
            <a:endParaRPr/>
          </a:p>
          <a:p>
            <a:pPr indent="-311150" lvl="0" marL="457200" rtl="0" algn="l">
              <a:spcBef>
                <a:spcPts val="0"/>
              </a:spcBef>
              <a:spcAft>
                <a:spcPts val="0"/>
              </a:spcAft>
              <a:buSzPts val="1300"/>
              <a:buChar char="●"/>
            </a:pPr>
            <a:r>
              <a:rPr lang="id"/>
              <a:t>Secara default, operasi yang tidak kita sebutkan AND atau OR, akan menggunakan AND</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Where Clause</a:t>
            </a:r>
            <a:endParaRPr/>
          </a:p>
        </p:txBody>
      </p:sp>
      <p:pic>
        <p:nvPicPr>
          <p:cNvPr id="1783" name="Google Shape;1783;p299"/>
          <p:cNvPicPr preferRelativeResize="0"/>
          <p:nvPr/>
        </p:nvPicPr>
        <p:blipFill>
          <a:blip r:embed="rId3">
            <a:alphaModFix/>
          </a:blip>
          <a:stretch>
            <a:fillRect/>
          </a:stretch>
        </p:blipFill>
        <p:spPr>
          <a:xfrm>
            <a:off x="152400" y="2006250"/>
            <a:ext cx="8043387" cy="2984851"/>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 Operation</a:t>
            </a:r>
            <a:endParaRPr/>
          </a:p>
        </p:txBody>
      </p:sp>
      <p:pic>
        <p:nvPicPr>
          <p:cNvPr id="1789" name="Google Shape;1789;p300"/>
          <p:cNvPicPr preferRelativeResize="0"/>
          <p:nvPr/>
        </p:nvPicPr>
        <p:blipFill>
          <a:blip r:embed="rId3">
            <a:alphaModFix/>
          </a:blip>
          <a:stretch>
            <a:fillRect/>
          </a:stretch>
        </p:blipFill>
        <p:spPr>
          <a:xfrm>
            <a:off x="152400" y="2006250"/>
            <a:ext cx="7158052" cy="2984852"/>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30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Join Clause</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Join Clause</a:t>
            </a:r>
            <a:endParaRPr/>
          </a:p>
        </p:txBody>
      </p:sp>
      <p:sp>
        <p:nvSpPr>
          <p:cNvPr id="1800" name="Google Shape;1800;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menggunakan Root&lt;T&gt; sebagai informasi select</a:t>
            </a:r>
            <a:endParaRPr/>
          </a:p>
          <a:p>
            <a:pPr indent="-311150" lvl="0" marL="457200" rtl="0" algn="l">
              <a:spcBef>
                <a:spcPts val="0"/>
              </a:spcBef>
              <a:spcAft>
                <a:spcPts val="0"/>
              </a:spcAft>
              <a:buSzPts val="1300"/>
              <a:buChar char="●"/>
            </a:pPr>
            <a:r>
              <a:rPr lang="id"/>
              <a:t>Untuk melakukan join, kita bisa gunakan Root&lt;T&gt;.join()</a:t>
            </a:r>
            <a:endParaRPr/>
          </a:p>
          <a:p>
            <a:pPr indent="-311150" lvl="0" marL="457200" rtl="0" algn="l">
              <a:spcBef>
                <a:spcPts val="0"/>
              </a:spcBef>
              <a:spcAft>
                <a:spcPts val="0"/>
              </a:spcAft>
              <a:buSzPts val="1300"/>
              <a:buChar char="●"/>
            </a:pPr>
            <a:r>
              <a:rPr lang="id"/>
              <a:t>Pada kasus kita hanya butuh melakukan join fetch, kita juga bisa gunakan Root&lt;T&gt;.fetch()</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Join Clause</a:t>
            </a:r>
            <a:endParaRPr/>
          </a:p>
        </p:txBody>
      </p:sp>
      <p:pic>
        <p:nvPicPr>
          <p:cNvPr id="1806" name="Google Shape;1806;p303"/>
          <p:cNvPicPr preferRelativeResize="0"/>
          <p:nvPr/>
        </p:nvPicPr>
        <p:blipFill>
          <a:blip r:embed="rId3">
            <a:alphaModFix/>
          </a:blip>
          <a:stretch>
            <a:fillRect/>
          </a:stretch>
        </p:blipFill>
        <p:spPr>
          <a:xfrm>
            <a:off x="152400" y="2006250"/>
            <a:ext cx="8316974" cy="29848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Entity Manager Factory</a:t>
            </a:r>
            <a:endParaRPr/>
          </a:p>
        </p:txBody>
      </p:sp>
      <p:pic>
        <p:nvPicPr>
          <p:cNvPr id="322" name="Google Shape;322;p52"/>
          <p:cNvPicPr preferRelativeResize="0"/>
          <p:nvPr/>
        </p:nvPicPr>
        <p:blipFill>
          <a:blip r:embed="rId3">
            <a:alphaModFix/>
          </a:blip>
          <a:stretch>
            <a:fillRect/>
          </a:stretch>
        </p:blipFill>
        <p:spPr>
          <a:xfrm>
            <a:off x="152400" y="2006250"/>
            <a:ext cx="8839201" cy="2364796"/>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3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Parameter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Parameter</a:t>
            </a:r>
            <a:endParaRPr/>
          </a:p>
        </p:txBody>
      </p:sp>
      <p:sp>
        <p:nvSpPr>
          <p:cNvPr id="1817" name="Google Shape;1817;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pada kondisi where, kita selalu menggunakan value langsung</a:t>
            </a:r>
            <a:endParaRPr/>
          </a:p>
          <a:p>
            <a:pPr indent="-311150" lvl="0" marL="457200" rtl="0" algn="l">
              <a:spcBef>
                <a:spcPts val="0"/>
              </a:spcBef>
              <a:spcAft>
                <a:spcPts val="0"/>
              </a:spcAft>
              <a:buSzPts val="1300"/>
              <a:buChar char="●"/>
            </a:pPr>
            <a:r>
              <a:rPr lang="id"/>
              <a:t>Kita juga bisa ganti menjadi named parameter seperti di JPA QL</a:t>
            </a:r>
            <a:endParaRPr/>
          </a:p>
          <a:p>
            <a:pPr indent="-311150" lvl="0" marL="457200" rtl="0" algn="l">
              <a:spcBef>
                <a:spcPts val="0"/>
              </a:spcBef>
              <a:spcAft>
                <a:spcPts val="0"/>
              </a:spcAft>
              <a:buSzPts val="1300"/>
              <a:buChar char="●"/>
            </a:pPr>
            <a:r>
              <a:rPr lang="id"/>
              <a:t>Sehingga kita bisa ubah nilai parameter nya ketika sudah membuat object Query nya</a:t>
            </a:r>
            <a:endParaRPr/>
          </a:p>
          <a:p>
            <a:pPr indent="-311150" lvl="0" marL="457200" rtl="0" algn="l">
              <a:spcBef>
                <a:spcPts val="0"/>
              </a:spcBef>
              <a:spcAft>
                <a:spcPts val="0"/>
              </a:spcAft>
              <a:buSzPts val="1300"/>
              <a:buChar char="●"/>
            </a:pPr>
            <a:r>
              <a:rPr lang="id"/>
              <a:t>Kita bisa gunakan CriteriaBuilder.parameter()</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Parameter</a:t>
            </a:r>
            <a:endParaRPr/>
          </a:p>
        </p:txBody>
      </p:sp>
      <p:pic>
        <p:nvPicPr>
          <p:cNvPr id="1823" name="Google Shape;1823;p306"/>
          <p:cNvPicPr preferRelativeResize="0"/>
          <p:nvPr/>
        </p:nvPicPr>
        <p:blipFill>
          <a:blip r:embed="rId3">
            <a:alphaModFix/>
          </a:blip>
          <a:stretch>
            <a:fillRect/>
          </a:stretch>
        </p:blipFill>
        <p:spPr>
          <a:xfrm>
            <a:off x="152400" y="2006250"/>
            <a:ext cx="6814909"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Aggregate Query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Aggregate Query</a:t>
            </a:r>
            <a:endParaRPr/>
          </a:p>
        </p:txBody>
      </p:sp>
      <p:sp>
        <p:nvSpPr>
          <p:cNvPr id="1834" name="Google Shape;1834;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Aggregate Function, Group By dan Having juga bisa digunakan di Criteria</a:t>
            </a:r>
            <a:endParaRPr/>
          </a:p>
          <a:p>
            <a:pPr indent="-311150" lvl="0" marL="457200" rtl="0" algn="l">
              <a:spcBef>
                <a:spcPts val="0"/>
              </a:spcBef>
              <a:spcAft>
                <a:spcPts val="0"/>
              </a:spcAft>
              <a:buSzPts val="1300"/>
              <a:buChar char="●"/>
            </a:pPr>
            <a:r>
              <a:rPr lang="id"/>
              <a:t>Aggregate Function terdapat di Criteria Builder</a:t>
            </a:r>
            <a:endParaRPr/>
          </a:p>
          <a:p>
            <a:pPr indent="-311150" lvl="0" marL="457200" rtl="0" algn="l">
              <a:spcBef>
                <a:spcPts val="0"/>
              </a:spcBef>
              <a:spcAft>
                <a:spcPts val="0"/>
              </a:spcAft>
              <a:buSzPts val="1300"/>
              <a:buChar char="●"/>
            </a:pPr>
            <a:r>
              <a:rPr lang="id"/>
              <a:t>Group By dan Having bisa digunakan di Criteria Query</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309"/>
          <p:cNvSpPr txBox="1"/>
          <p:nvPr>
            <p:ph type="title"/>
          </p:nvPr>
        </p:nvSpPr>
        <p:spPr>
          <a:xfrm>
            <a:off x="727650" y="561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Aggregate Query</a:t>
            </a:r>
            <a:endParaRPr/>
          </a:p>
        </p:txBody>
      </p:sp>
      <p:pic>
        <p:nvPicPr>
          <p:cNvPr id="1840" name="Google Shape;1840;p309"/>
          <p:cNvPicPr preferRelativeResize="0"/>
          <p:nvPr/>
        </p:nvPicPr>
        <p:blipFill>
          <a:blip r:embed="rId3">
            <a:alphaModFix/>
          </a:blip>
          <a:stretch>
            <a:fillRect/>
          </a:stretch>
        </p:blipFill>
        <p:spPr>
          <a:xfrm>
            <a:off x="152400" y="1337175"/>
            <a:ext cx="6840248" cy="3653924"/>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31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Criteria Non Query</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Criteria Non Query</a:t>
            </a:r>
            <a:endParaRPr/>
          </a:p>
        </p:txBody>
      </p:sp>
      <p:sp>
        <p:nvSpPr>
          <p:cNvPr id="1851" name="Google Shape;1851;p3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Criteria juga bisa digunakan untuk membuat perintah yang non Query, seperti Update dan Delete, namun caranya sedikit berbeda</a:t>
            </a:r>
            <a:endParaRPr/>
          </a:p>
          <a:p>
            <a:pPr indent="-311150" lvl="0" marL="457200" rtl="0" algn="l">
              <a:spcBef>
                <a:spcPts val="0"/>
              </a:spcBef>
              <a:spcAft>
                <a:spcPts val="0"/>
              </a:spcAft>
              <a:buSzPts val="1300"/>
              <a:buChar char="●"/>
            </a:pPr>
            <a:r>
              <a:rPr lang="id"/>
              <a:t>Untuk membuat perintah Update, kita gunakan CriteriaBuilder.</a:t>
            </a:r>
            <a:r>
              <a:rPr lang="id"/>
              <a:t>createCriteriaUpdate(class)</a:t>
            </a:r>
            <a:endParaRPr/>
          </a:p>
          <a:p>
            <a:pPr indent="-311150" lvl="0" marL="457200" rtl="0" algn="l">
              <a:spcBef>
                <a:spcPts val="0"/>
              </a:spcBef>
              <a:spcAft>
                <a:spcPts val="0"/>
              </a:spcAft>
              <a:buSzPts val="1300"/>
              <a:buChar char="●"/>
            </a:pPr>
            <a:r>
              <a:rPr lang="id"/>
              <a:t>Return nya adalah object CriteriaUpdate&lt;T&gt;</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https://jakarta.ee/specifications/persistence/3.1/apidocs/jakarta.persistence/jakarta/persistence/criteria/criteriaupdate</a:t>
            </a:r>
            <a:r>
              <a:rPr lang="id"/>
              <a:t> </a:t>
            </a:r>
            <a:endParaRPr/>
          </a:p>
          <a:p>
            <a:pPr indent="-311150" lvl="0" marL="457200" rtl="0" algn="l">
              <a:spcBef>
                <a:spcPts val="0"/>
              </a:spcBef>
              <a:spcAft>
                <a:spcPts val="0"/>
              </a:spcAft>
              <a:buSzPts val="1300"/>
              <a:buChar char="●"/>
            </a:pPr>
            <a:r>
              <a:rPr lang="id"/>
              <a:t>Dan untuk membuat perintah Delete, kita gunakan CriteriaBuilder.createCriteriaDelete(class)</a:t>
            </a:r>
            <a:endParaRPr/>
          </a:p>
          <a:p>
            <a:pPr indent="-311150" lvl="0" marL="457200" rtl="0" algn="l">
              <a:spcBef>
                <a:spcPts val="0"/>
              </a:spcBef>
              <a:spcAft>
                <a:spcPts val="0"/>
              </a:spcAft>
              <a:buSzPts val="1300"/>
              <a:buChar char="●"/>
            </a:pPr>
            <a:r>
              <a:rPr lang="id"/>
              <a:t>Return nya adalah object CriteriaDelete&lt;T&gt;</a:t>
            </a:r>
            <a:endParaRPr/>
          </a:p>
          <a:p>
            <a:pPr indent="-311150" lvl="0" marL="457200" rtl="0" algn="l">
              <a:spcBef>
                <a:spcPts val="0"/>
              </a:spcBef>
              <a:spcAft>
                <a:spcPts val="0"/>
              </a:spcAft>
              <a:buSzPts val="1300"/>
              <a:buChar char="●"/>
            </a:pPr>
            <a:r>
              <a:rPr lang="id" u="sng">
                <a:solidFill>
                  <a:schemeClr val="hlink"/>
                </a:solidFill>
                <a:hlinkClick r:id="rId4"/>
              </a:rPr>
              <a:t>https://jakarta.ee/specifications/persistence/3.1/apidocs/jakarta.persistence/jakarta/persistence/criteria/criteriadelete</a:t>
            </a:r>
            <a:r>
              <a:rPr lang="id"/>
              <a:t>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Criteria Update</a:t>
            </a:r>
            <a:endParaRPr/>
          </a:p>
        </p:txBody>
      </p:sp>
      <p:pic>
        <p:nvPicPr>
          <p:cNvPr id="1857" name="Google Shape;1857;p312"/>
          <p:cNvPicPr preferRelativeResize="0"/>
          <p:nvPr/>
        </p:nvPicPr>
        <p:blipFill>
          <a:blip r:embed="rId3">
            <a:alphaModFix/>
          </a:blip>
          <a:stretch>
            <a:fillRect/>
          </a:stretch>
        </p:blipFill>
        <p:spPr>
          <a:xfrm>
            <a:off x="152400" y="2006250"/>
            <a:ext cx="8839204" cy="2878784"/>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Fitur Lainnya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Entity Manager</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Fitur Lainnya</a:t>
            </a:r>
            <a:endParaRPr/>
          </a:p>
        </p:txBody>
      </p:sp>
      <p:sp>
        <p:nvSpPr>
          <p:cNvPr id="1868" name="Google Shape;1868;p3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 </a:t>
            </a:r>
            <a:br>
              <a:rPr lang="id"/>
            </a:br>
            <a:r>
              <a:rPr lang="id" u="sng">
                <a:solidFill>
                  <a:schemeClr val="hlink"/>
                </a:solidFill>
                <a:hlinkClick r:id="rId3"/>
              </a:rPr>
              <a:t>https://jakarta.ee/specifications/persistence/3.1/jakarta-persistence-spec-3.1.html</a:t>
            </a:r>
            <a:r>
              <a:rPr lang="id"/>
              <a:t> </a:t>
            </a:r>
            <a:endParaRPr/>
          </a:p>
          <a:p>
            <a:pPr indent="-311150" lvl="0" marL="457200" rtl="0" algn="l">
              <a:spcBef>
                <a:spcPts val="0"/>
              </a:spcBef>
              <a:spcAft>
                <a:spcPts val="0"/>
              </a:spcAft>
              <a:buSzPts val="1300"/>
              <a:buChar char="●"/>
            </a:pPr>
            <a:r>
              <a:rPr lang="id"/>
              <a:t>Hibernate ORM : </a:t>
            </a:r>
            <a:br>
              <a:rPr lang="id"/>
            </a:br>
            <a:r>
              <a:rPr lang="id" u="sng">
                <a:solidFill>
                  <a:schemeClr val="hlink"/>
                </a:solidFill>
                <a:hlinkClick r:id="rId4"/>
              </a:rPr>
              <a:t>https://docs.jboss.org/hibernate/orm/6.2/userguide/html_single/Hibernate_User_Guide.html</a:t>
            </a:r>
            <a:r>
              <a:rPr lang="id"/>
              <a:t>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3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3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879" name="Google Shape;1879;p3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Belajar Library Java</a:t>
            </a:r>
            <a:endParaRPr/>
          </a:p>
          <a:p>
            <a:pPr indent="-311150" lvl="0" marL="457200" rtl="0" algn="l">
              <a:spcBef>
                <a:spcPts val="0"/>
              </a:spcBef>
              <a:spcAft>
                <a:spcPts val="0"/>
              </a:spcAft>
              <a:buSzPts val="1300"/>
              <a:buChar char="●"/>
            </a:pPr>
            <a:r>
              <a:rPr lang="id"/>
              <a:t>Belajar Framework Java</a:t>
            </a:r>
            <a:endParaRPr/>
          </a:p>
          <a:p>
            <a:pPr indent="-311150" lvl="0" marL="457200" rtl="0" algn="l">
              <a:spcBef>
                <a:spcPts val="0"/>
              </a:spcBef>
              <a:spcAft>
                <a:spcPts val="0"/>
              </a:spcAft>
              <a:buSzPts val="1300"/>
              <a:buChar char="●"/>
            </a:pPr>
            <a:r>
              <a:rPr lang="id"/>
              <a:t>Belajar Spring Framework &amp; Spring  Boot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Manager</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EntityManagerFactory itu mirip seperti DataSource, digunakan untuk melakukan management EntityManager</a:t>
            </a:r>
            <a:endParaRPr/>
          </a:p>
          <a:p>
            <a:pPr indent="-311150" lvl="0" marL="457200" rtl="0" algn="l">
              <a:spcBef>
                <a:spcPts val="0"/>
              </a:spcBef>
              <a:spcAft>
                <a:spcPts val="0"/>
              </a:spcAft>
              <a:buSzPts val="1300"/>
              <a:buChar char="●"/>
            </a:pPr>
            <a:r>
              <a:rPr lang="id"/>
              <a:t>EntityManager mirip seperti Connection pada JDBC, dimana jika kita ingin berinteraksi dengan database, maka kita akan menggunakan EntityManager</a:t>
            </a:r>
            <a:endParaRPr/>
          </a:p>
          <a:p>
            <a:pPr indent="-311150" lvl="0" marL="457200" rtl="0" algn="l">
              <a:spcBef>
                <a:spcPts val="0"/>
              </a:spcBef>
              <a:spcAft>
                <a:spcPts val="0"/>
              </a:spcAft>
              <a:buSzPts val="1300"/>
              <a:buChar char="●"/>
            </a:pPr>
            <a:r>
              <a:rPr lang="id"/>
              <a:t>EntityManager dibuat ketika kita butuh berinteraksi dengan database, dan setelah selesai, kita perlu menutupnya, sama seperti ketika kita menggunakan Connection pada JDBC</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https://jakarta.ee/specifications/persistence/3.1/apidocs/jakarta.persistence/jakarta/persistence/entitymanager</a:t>
            </a:r>
            <a:r>
              <a:rPr lang="id"/>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Entity Manager</a:t>
            </a:r>
            <a:endParaRPr/>
          </a:p>
        </p:txBody>
      </p:sp>
      <p:pic>
        <p:nvPicPr>
          <p:cNvPr id="339" name="Google Shape;339;p55"/>
          <p:cNvPicPr preferRelativeResize="0"/>
          <p:nvPr/>
        </p:nvPicPr>
        <p:blipFill>
          <a:blip r:embed="rId3">
            <a:alphaModFix/>
          </a:blip>
          <a:stretch>
            <a:fillRect/>
          </a:stretch>
        </p:blipFill>
        <p:spPr>
          <a:xfrm>
            <a:off x="152400" y="2006250"/>
            <a:ext cx="8839203" cy="24811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Transaction</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database, fitur yang wajib kita mengerti adalah database transaction</a:t>
            </a:r>
            <a:endParaRPr/>
          </a:p>
          <a:p>
            <a:pPr indent="-311150" lvl="0" marL="457200" rtl="0" algn="l">
              <a:spcBef>
                <a:spcPts val="0"/>
              </a:spcBef>
              <a:spcAft>
                <a:spcPts val="0"/>
              </a:spcAft>
              <a:buSzPts val="1300"/>
              <a:buChar char="●"/>
            </a:pPr>
            <a:r>
              <a:rPr lang="id"/>
              <a:t>Saat belajar JDBC, kita sudah belajar dengan fitur database transaction di JDBC</a:t>
            </a:r>
            <a:endParaRPr/>
          </a:p>
          <a:p>
            <a:pPr indent="-311150" lvl="0" marL="457200" rtl="0" algn="l">
              <a:spcBef>
                <a:spcPts val="0"/>
              </a:spcBef>
              <a:spcAft>
                <a:spcPts val="0"/>
              </a:spcAft>
              <a:buSzPts val="1300"/>
              <a:buChar char="●"/>
            </a:pPr>
            <a:r>
              <a:rPr lang="id"/>
              <a:t>Saat menggunakan JDBC, secara default operasi ke DB adalah auto commit, sehingga kita tidak perlu membuat transaction</a:t>
            </a:r>
            <a:endParaRPr/>
          </a:p>
          <a:p>
            <a:pPr indent="-311150" lvl="0" marL="457200" rtl="0" algn="l">
              <a:spcBef>
                <a:spcPts val="0"/>
              </a:spcBef>
              <a:spcAft>
                <a:spcPts val="0"/>
              </a:spcAft>
              <a:buSzPts val="1300"/>
              <a:buChar char="●"/>
            </a:pPr>
            <a:r>
              <a:rPr lang="id"/>
              <a:t>Namun, di JPA, secara default kita diwajibkan menggunakan database transaction saat melakukan operasi manipulasi data entity</a:t>
            </a:r>
            <a:endParaRPr/>
          </a:p>
          <a:p>
            <a:pPr indent="-311150" lvl="0" marL="457200" rtl="0" algn="l">
              <a:spcBef>
                <a:spcPts val="0"/>
              </a:spcBef>
              <a:spcAft>
                <a:spcPts val="0"/>
              </a:spcAft>
              <a:buSzPts val="1300"/>
              <a:buChar char="●"/>
            </a:pPr>
            <a:r>
              <a:rPr lang="id"/>
              <a:t>Transaction di JPA di representasikan dalam interface EntityTransaction</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https://jakarta.ee/specifications/persistence/3.1/apidocs/jakarta.persistence/jakarta/persistence/entitytransaction</a:t>
            </a:r>
            <a:r>
              <a:rPr lang="id"/>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Transaction</a:t>
            </a:r>
            <a:endParaRPr/>
          </a:p>
        </p:txBody>
      </p:sp>
      <p:pic>
        <p:nvPicPr>
          <p:cNvPr id="356" name="Google Shape;356;p58"/>
          <p:cNvPicPr preferRelativeResize="0"/>
          <p:nvPr/>
        </p:nvPicPr>
        <p:blipFill>
          <a:blip r:embed="rId3">
            <a:alphaModFix/>
          </a:blip>
          <a:stretch>
            <a:fillRect/>
          </a:stretch>
        </p:blipFill>
        <p:spPr>
          <a:xfrm>
            <a:off x="152400" y="2006250"/>
            <a:ext cx="7193489" cy="298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CRUD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CRUD</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proses CRUD (Create, Read, Update, Delete) ke database, kita bisa menggunakan EntityManager</a:t>
            </a:r>
            <a:endParaRPr/>
          </a:p>
          <a:p>
            <a:pPr indent="-311150" lvl="0" marL="457200" rtl="0" algn="l">
              <a:spcBef>
                <a:spcPts val="0"/>
              </a:spcBef>
              <a:spcAft>
                <a:spcPts val="0"/>
              </a:spcAft>
              <a:buSzPts val="1300"/>
              <a:buChar char="●"/>
            </a:pPr>
            <a:r>
              <a:rPr lang="id"/>
              <a:t>Secara otomatis JPA akan membuatkan perintah SQL untuk INSERT, UPDATE, DELETE dan SELECT dari Entity Class yang kita gunakan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Entity Manager Method</a:t>
            </a:r>
            <a:endParaRPr/>
          </a:p>
        </p:txBody>
      </p:sp>
      <p:graphicFrame>
        <p:nvGraphicFramePr>
          <p:cNvPr id="373" name="Google Shape;373;p61"/>
          <p:cNvGraphicFramePr/>
          <p:nvPr/>
        </p:nvGraphicFramePr>
        <p:xfrm>
          <a:off x="952500" y="2000250"/>
          <a:ext cx="3000000" cy="3000000"/>
        </p:xfrm>
        <a:graphic>
          <a:graphicData uri="http://schemas.openxmlformats.org/drawingml/2006/table">
            <a:tbl>
              <a:tblPr>
                <a:noFill/>
                <a:tableStyleId>{E5135C94-0D18-4EF9-83C2-2A1D40B6A7B0}</a:tableStyleId>
              </a:tblPr>
              <a:tblGrid>
                <a:gridCol w="2529950"/>
                <a:gridCol w="470905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persist(entity)</a:t>
                      </a:r>
                      <a:endParaRPr/>
                    </a:p>
                  </a:txBody>
                  <a:tcPr marT="91425" marB="91425" marR="91425" marL="91425"/>
                </a:tc>
                <a:tc>
                  <a:txBody>
                    <a:bodyPr/>
                    <a:lstStyle/>
                    <a:p>
                      <a:pPr indent="0" lvl="0" marL="0" rtl="0" algn="l">
                        <a:spcBef>
                          <a:spcPts val="0"/>
                        </a:spcBef>
                        <a:spcAft>
                          <a:spcPts val="0"/>
                        </a:spcAft>
                        <a:buNone/>
                      </a:pPr>
                      <a:r>
                        <a:rPr lang="id"/>
                        <a:t>Untuk menyimpan entity</a:t>
                      </a:r>
                      <a:endParaRPr/>
                    </a:p>
                  </a:txBody>
                  <a:tcPr marT="91425" marB="91425" marR="91425" marL="91425"/>
                </a:tc>
              </a:tr>
              <a:tr h="381000">
                <a:tc>
                  <a:txBody>
                    <a:bodyPr/>
                    <a:lstStyle/>
                    <a:p>
                      <a:pPr indent="0" lvl="0" marL="0" rtl="0" algn="l">
                        <a:spcBef>
                          <a:spcPts val="0"/>
                        </a:spcBef>
                        <a:spcAft>
                          <a:spcPts val="0"/>
                        </a:spcAft>
                        <a:buNone/>
                      </a:pPr>
                      <a:r>
                        <a:rPr lang="id"/>
                        <a:t>merge(entity)</a:t>
                      </a:r>
                      <a:endParaRPr/>
                    </a:p>
                  </a:txBody>
                  <a:tcPr marT="91425" marB="91425" marR="91425" marL="91425"/>
                </a:tc>
                <a:tc>
                  <a:txBody>
                    <a:bodyPr/>
                    <a:lstStyle/>
                    <a:p>
                      <a:pPr indent="0" lvl="0" marL="0" rtl="0" algn="l">
                        <a:spcBef>
                          <a:spcPts val="0"/>
                        </a:spcBef>
                        <a:spcAft>
                          <a:spcPts val="0"/>
                        </a:spcAft>
                        <a:buNone/>
                      </a:pPr>
                      <a:r>
                        <a:rPr lang="id"/>
                        <a:t>Untuk mengupdate entity</a:t>
                      </a:r>
                      <a:endParaRPr/>
                    </a:p>
                  </a:txBody>
                  <a:tcPr marT="91425" marB="91425" marR="91425" marL="91425"/>
                </a:tc>
              </a:tr>
              <a:tr h="381000">
                <a:tc>
                  <a:txBody>
                    <a:bodyPr/>
                    <a:lstStyle/>
                    <a:p>
                      <a:pPr indent="0" lvl="0" marL="0" rtl="0" algn="l">
                        <a:spcBef>
                          <a:spcPts val="0"/>
                        </a:spcBef>
                        <a:spcAft>
                          <a:spcPts val="0"/>
                        </a:spcAft>
                        <a:buNone/>
                      </a:pPr>
                      <a:r>
                        <a:rPr lang="id"/>
                        <a:t>remove(entity)</a:t>
                      </a:r>
                      <a:endParaRPr/>
                    </a:p>
                  </a:txBody>
                  <a:tcPr marT="91425" marB="91425" marR="91425" marL="91425"/>
                </a:tc>
                <a:tc>
                  <a:txBody>
                    <a:bodyPr/>
                    <a:lstStyle/>
                    <a:p>
                      <a:pPr indent="0" lvl="0" marL="0" rtl="0" algn="l">
                        <a:spcBef>
                          <a:spcPts val="0"/>
                        </a:spcBef>
                        <a:spcAft>
                          <a:spcPts val="0"/>
                        </a:spcAft>
                        <a:buNone/>
                      </a:pPr>
                      <a:r>
                        <a:rPr lang="id"/>
                        <a:t>Untuk menghapus entity</a:t>
                      </a:r>
                      <a:endParaRPr/>
                    </a:p>
                  </a:txBody>
                  <a:tcPr marT="91425" marB="91425" marR="91425" marL="91425"/>
                </a:tc>
              </a:tr>
              <a:tr h="381000">
                <a:tc>
                  <a:txBody>
                    <a:bodyPr/>
                    <a:lstStyle/>
                    <a:p>
                      <a:pPr indent="0" lvl="0" marL="0" rtl="0" algn="l">
                        <a:spcBef>
                          <a:spcPts val="0"/>
                        </a:spcBef>
                        <a:spcAft>
                          <a:spcPts val="0"/>
                        </a:spcAft>
                        <a:buNone/>
                      </a:pPr>
                      <a:r>
                        <a:rPr lang="id"/>
                        <a:t>find(Class, id)</a:t>
                      </a:r>
                      <a:endParaRPr/>
                    </a:p>
                  </a:txBody>
                  <a:tcPr marT="91425" marB="91425" marR="91425" marL="91425"/>
                </a:tc>
                <a:tc>
                  <a:txBody>
                    <a:bodyPr/>
                    <a:lstStyle/>
                    <a:p>
                      <a:pPr indent="0" lvl="0" marL="0" rtl="0" algn="l">
                        <a:spcBef>
                          <a:spcPts val="0"/>
                        </a:spcBef>
                        <a:spcAft>
                          <a:spcPts val="0"/>
                        </a:spcAft>
                        <a:buNone/>
                      </a:pPr>
                      <a:r>
                        <a:rPr lang="id"/>
                        <a:t>Untuk mendapatkan entity berdasarkan id</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Show SQL</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development, kita ingin melihat SQL yang dibuat oleh JPA</a:t>
            </a:r>
            <a:endParaRPr/>
          </a:p>
          <a:p>
            <a:pPr indent="-311150" lvl="0" marL="457200" rtl="0" algn="l">
              <a:spcBef>
                <a:spcPts val="0"/>
              </a:spcBef>
              <a:spcAft>
                <a:spcPts val="0"/>
              </a:spcAft>
              <a:buSzPts val="1300"/>
              <a:buChar char="●"/>
            </a:pPr>
            <a:r>
              <a:rPr lang="id"/>
              <a:t>Untungnya Hibernate ORM memiliki fitur untuk menampilkan SQL Query yang digenerate oleh JPA ke console</a:t>
            </a:r>
            <a:endParaRPr/>
          </a:p>
          <a:p>
            <a:pPr indent="-311150" lvl="0" marL="457200" rtl="0" algn="l">
              <a:spcBef>
                <a:spcPts val="0"/>
              </a:spcBef>
              <a:spcAft>
                <a:spcPts val="0"/>
              </a:spcAft>
              <a:buSzPts val="1300"/>
              <a:buChar char="●"/>
            </a:pPr>
            <a:r>
              <a:rPr lang="id"/>
              <a:t>Kita bisa tambahkann property hibernate.show_sql dan hibernate.format_sql pada file persistence.xml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Show SQL</a:t>
            </a:r>
            <a:endParaRPr/>
          </a:p>
        </p:txBody>
      </p:sp>
      <p:pic>
        <p:nvPicPr>
          <p:cNvPr id="385" name="Google Shape;385;p63"/>
          <p:cNvPicPr preferRelativeResize="0"/>
          <p:nvPr/>
        </p:nvPicPr>
        <p:blipFill>
          <a:blip r:embed="rId3">
            <a:alphaModFix/>
          </a:blip>
          <a:stretch>
            <a:fillRect/>
          </a:stretch>
        </p:blipFill>
        <p:spPr>
          <a:xfrm>
            <a:off x="152400" y="2006250"/>
            <a:ext cx="8839204" cy="23133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Database</a:t>
            </a:r>
            <a:endParaRPr/>
          </a:p>
          <a:p>
            <a:pPr indent="-311150" lvl="0" marL="457200" rtl="0" algn="l">
              <a:spcBef>
                <a:spcPts val="0"/>
              </a:spcBef>
              <a:spcAft>
                <a:spcPts val="0"/>
              </a:spcAft>
              <a:buSzPts val="1300"/>
              <a:buChar char="●"/>
            </a:pPr>
            <a:r>
              <a:rPr lang="id"/>
              <a:t>Apache Maven</a:t>
            </a:r>
            <a:endParaRPr/>
          </a:p>
          <a:p>
            <a:pPr indent="-311150" lvl="0" marL="457200" rtl="0" algn="l">
              <a:spcBef>
                <a:spcPts val="0"/>
              </a:spcBef>
              <a:spcAft>
                <a:spcPts val="0"/>
              </a:spcAft>
              <a:buSzPts val="1300"/>
              <a:buChar char="●"/>
            </a:pPr>
            <a:r>
              <a:rPr lang="id"/>
              <a:t>Java Input Output</a:t>
            </a:r>
            <a:endParaRPr/>
          </a:p>
          <a:p>
            <a:pPr indent="-311150" lvl="0" marL="457200" rtl="0" algn="l">
              <a:spcBef>
                <a:spcPts val="0"/>
              </a:spcBef>
              <a:spcAft>
                <a:spcPts val="0"/>
              </a:spcAft>
              <a:buSzPts val="1300"/>
              <a:buChar char="●"/>
            </a:pPr>
            <a:r>
              <a:rPr lang="id"/>
              <a:t>MySQL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Entity</a:t>
            </a:r>
            <a:endParaRPr/>
          </a:p>
        </p:txBody>
      </p:sp>
      <p:pic>
        <p:nvPicPr>
          <p:cNvPr id="391" name="Google Shape;391;p64"/>
          <p:cNvPicPr preferRelativeResize="0"/>
          <p:nvPr/>
        </p:nvPicPr>
        <p:blipFill>
          <a:blip r:embed="rId3">
            <a:alphaModFix/>
          </a:blip>
          <a:stretch>
            <a:fillRect/>
          </a:stretch>
        </p:blipFill>
        <p:spPr>
          <a:xfrm>
            <a:off x="152400" y="2006250"/>
            <a:ext cx="8147175" cy="298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 Entity</a:t>
            </a:r>
            <a:endParaRPr/>
          </a:p>
        </p:txBody>
      </p:sp>
      <p:pic>
        <p:nvPicPr>
          <p:cNvPr id="397" name="Google Shape;397;p65"/>
          <p:cNvPicPr preferRelativeResize="0"/>
          <p:nvPr/>
        </p:nvPicPr>
        <p:blipFill>
          <a:blip r:embed="rId3">
            <a:alphaModFix/>
          </a:blip>
          <a:stretch>
            <a:fillRect/>
          </a:stretch>
        </p:blipFill>
        <p:spPr>
          <a:xfrm>
            <a:off x="152400" y="2006250"/>
            <a:ext cx="8839201" cy="283556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Entity</a:t>
            </a:r>
            <a:endParaRPr/>
          </a:p>
        </p:txBody>
      </p:sp>
      <p:pic>
        <p:nvPicPr>
          <p:cNvPr id="403" name="Google Shape;403;p66"/>
          <p:cNvPicPr preferRelativeResize="0"/>
          <p:nvPr/>
        </p:nvPicPr>
        <p:blipFill>
          <a:blip r:embed="rId3">
            <a:alphaModFix/>
          </a:blip>
          <a:stretch>
            <a:fillRect/>
          </a:stretch>
        </p:blipFill>
        <p:spPr>
          <a:xfrm>
            <a:off x="152400" y="2006250"/>
            <a:ext cx="8839203" cy="2800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Remove Entity</a:t>
            </a:r>
            <a:endParaRPr/>
          </a:p>
        </p:txBody>
      </p:sp>
      <p:pic>
        <p:nvPicPr>
          <p:cNvPr id="409" name="Google Shape;409;p67"/>
          <p:cNvPicPr preferRelativeResize="0"/>
          <p:nvPr/>
        </p:nvPicPr>
        <p:blipFill>
          <a:blip r:embed="rId3">
            <a:alphaModFix/>
          </a:blip>
          <a:stretch>
            <a:fillRect/>
          </a:stretch>
        </p:blipFill>
        <p:spPr>
          <a:xfrm>
            <a:off x="152400" y="2006250"/>
            <a:ext cx="8839199" cy="274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Colum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Column</a:t>
            </a:r>
            <a:endParaRPr/>
          </a:p>
        </p:txBody>
      </p:sp>
      <p:sp>
        <p:nvSpPr>
          <p:cNvPr id="420" name="Google Shape;420;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nama attribute di Class Entity akan di mapping sebagai nama kolom di Table</a:t>
            </a:r>
            <a:endParaRPr/>
          </a:p>
          <a:p>
            <a:pPr indent="-311150" lvl="0" marL="457200" rtl="0" algn="l">
              <a:spcBef>
                <a:spcPts val="0"/>
              </a:spcBef>
              <a:spcAft>
                <a:spcPts val="0"/>
              </a:spcAft>
              <a:buSzPts val="1300"/>
              <a:buChar char="●"/>
            </a:pPr>
            <a:r>
              <a:rPr lang="id"/>
              <a:t>Namun terkadang, nama kolom sering berbeda format dengan attribute di Class, misal di attribute Class menggunakan camelCase, sedangkan kolom di Table menggunakan snake_case</a:t>
            </a:r>
            <a:endParaRPr/>
          </a:p>
          <a:p>
            <a:pPr indent="-311150" lvl="0" marL="457200" rtl="0" algn="l">
              <a:spcBef>
                <a:spcPts val="0"/>
              </a:spcBef>
              <a:spcAft>
                <a:spcPts val="0"/>
              </a:spcAft>
              <a:buSzPts val="1300"/>
              <a:buChar char="●"/>
            </a:pPr>
            <a:r>
              <a:rPr lang="id"/>
              <a:t>Untuk melakukan mapping kolom, kita bisa menggunakan annotation Column</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https://jakarta.ee/specifications/persistence/3.1/apidocs/jakarta.persistence/jakarta/persistence/column</a:t>
            </a:r>
            <a:r>
              <a:rPr lang="id"/>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Alter Table Customer</a:t>
            </a:r>
            <a:endParaRPr/>
          </a:p>
        </p:txBody>
      </p:sp>
      <p:pic>
        <p:nvPicPr>
          <p:cNvPr id="426" name="Google Shape;426;p70"/>
          <p:cNvPicPr preferRelativeResize="0"/>
          <p:nvPr/>
        </p:nvPicPr>
        <p:blipFill>
          <a:blip r:embed="rId3">
            <a:alphaModFix/>
          </a:blip>
          <a:stretch>
            <a:fillRect/>
          </a:stretch>
        </p:blipFill>
        <p:spPr>
          <a:xfrm>
            <a:off x="152400" y="2006250"/>
            <a:ext cx="8839203" cy="102357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432" name="Google Shape;432;p71"/>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Generated Value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Generated Value</a:t>
            </a:r>
            <a:endParaRPr/>
          </a:p>
        </p:txBody>
      </p:sp>
      <p:sp>
        <p:nvSpPr>
          <p:cNvPr id="443" name="Google Shape;443;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database, kadang memiliki fitur membuat Primary Key yang diisi secara otomatis</a:t>
            </a:r>
            <a:endParaRPr/>
          </a:p>
          <a:p>
            <a:pPr indent="-311150" lvl="0" marL="457200" rtl="0" algn="l">
              <a:spcBef>
                <a:spcPts val="0"/>
              </a:spcBef>
              <a:spcAft>
                <a:spcPts val="0"/>
              </a:spcAft>
              <a:buSzPts val="1300"/>
              <a:buChar char="●"/>
            </a:pPr>
            <a:r>
              <a:rPr lang="id"/>
              <a:t>Contohnya di MySQL terdapat fitur Auto Increment untuk Primary Key dengan tipe Number</a:t>
            </a:r>
            <a:endParaRPr/>
          </a:p>
          <a:p>
            <a:pPr indent="-311150" lvl="0" marL="457200" rtl="0" algn="l">
              <a:spcBef>
                <a:spcPts val="0"/>
              </a:spcBef>
              <a:spcAft>
                <a:spcPts val="0"/>
              </a:spcAft>
              <a:buSzPts val="1300"/>
              <a:buChar char="●"/>
            </a:pPr>
            <a:r>
              <a:rPr lang="id"/>
              <a:t>Hal ini menyebabkan dalam JPA, kita tidak bisa mengubah nilai Id nya, karena Id akan dibuat oleh database</a:t>
            </a:r>
            <a:endParaRPr/>
          </a:p>
          <a:p>
            <a:pPr indent="-311150" lvl="0" marL="457200" rtl="0" algn="l">
              <a:spcBef>
                <a:spcPts val="0"/>
              </a:spcBef>
              <a:spcAft>
                <a:spcPts val="0"/>
              </a:spcAft>
              <a:buSzPts val="1300"/>
              <a:buChar char="●"/>
            </a:pPr>
            <a:r>
              <a:rPr lang="id"/>
              <a:t>Pada kasus seperti ini, kita bisa menandai bahwa value Id dibuat secara otomatis oleh database menggunakan annotation GeneratedValue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https://jakarta.ee/specifications/persistence/3.1/apidocs/jakarta.persistence/jakarta/persistence/generatedvalue</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 Persistence API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Generated Value Strategy</a:t>
            </a:r>
            <a:endParaRPr/>
          </a:p>
        </p:txBody>
      </p:sp>
      <p:sp>
        <p:nvSpPr>
          <p:cNvPr id="449" name="Google Shape;449;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Auto Increment, terdapat cara lain untuk membuat Id secara otomatis, contohnya di PostgreSQL menggunakan Sequence, atau menggunakan Table lain untuk melakukan management Id, atau bahkan menggunakan UUID</a:t>
            </a:r>
            <a:endParaRPr/>
          </a:p>
          <a:p>
            <a:pPr indent="-311150" lvl="0" marL="457200" rtl="0" algn="l">
              <a:spcBef>
                <a:spcPts val="0"/>
              </a:spcBef>
              <a:spcAft>
                <a:spcPts val="0"/>
              </a:spcAft>
              <a:buSzPts val="1300"/>
              <a:buChar char="●"/>
            </a:pPr>
            <a:r>
              <a:rPr lang="id"/>
              <a:t>Oleh karena itu, kita perlu memberi tahu Strategy apa yang dilakukan untuk membuat Id nya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https://jakarta.ee/specifications/persistence/3.1/apidocs/jakarta.persistence/jakarta/persistence/generationtype</a:t>
            </a:r>
            <a:r>
              <a:rPr lang="id"/>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Category</a:t>
            </a:r>
            <a:endParaRPr/>
          </a:p>
        </p:txBody>
      </p:sp>
      <p:pic>
        <p:nvPicPr>
          <p:cNvPr id="455" name="Google Shape;455;p75"/>
          <p:cNvPicPr preferRelativeResize="0"/>
          <p:nvPr/>
        </p:nvPicPr>
        <p:blipFill>
          <a:blip r:embed="rId3">
            <a:alphaModFix/>
          </a:blip>
          <a:stretch>
            <a:fillRect/>
          </a:stretch>
        </p:blipFill>
        <p:spPr>
          <a:xfrm>
            <a:off x="152400" y="2006250"/>
            <a:ext cx="8839200" cy="252548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Entity</a:t>
            </a:r>
            <a:endParaRPr/>
          </a:p>
        </p:txBody>
      </p:sp>
      <p:pic>
        <p:nvPicPr>
          <p:cNvPr id="461" name="Google Shape;461;p76"/>
          <p:cNvPicPr preferRelativeResize="0"/>
          <p:nvPr/>
        </p:nvPicPr>
        <p:blipFill>
          <a:blip r:embed="rId3">
            <a:alphaModFix/>
          </a:blip>
          <a:stretch>
            <a:fillRect/>
          </a:stretch>
        </p:blipFill>
        <p:spPr>
          <a:xfrm>
            <a:off x="152400" y="2006250"/>
            <a:ext cx="8839201" cy="2946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Category</a:t>
            </a:r>
            <a:endParaRPr/>
          </a:p>
        </p:txBody>
      </p:sp>
      <p:pic>
        <p:nvPicPr>
          <p:cNvPr id="467" name="Google Shape;467;p77"/>
          <p:cNvPicPr preferRelativeResize="0"/>
          <p:nvPr/>
        </p:nvPicPr>
        <p:blipFill>
          <a:blip r:embed="rId3">
            <a:alphaModFix/>
          </a:blip>
          <a:stretch>
            <a:fillRect/>
          </a:stretch>
        </p:blipFill>
        <p:spPr>
          <a:xfrm>
            <a:off x="152400" y="2006250"/>
            <a:ext cx="8839202" cy="261178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Basic Data Type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Data Type</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JPA akan melakukan mapping data type secara otomatis dari table ke Class Entity</a:t>
            </a:r>
            <a:endParaRPr/>
          </a:p>
          <a:p>
            <a:pPr indent="-311150" lvl="0" marL="457200" rtl="0" algn="l">
              <a:spcBef>
                <a:spcPts val="0"/>
              </a:spcBef>
              <a:spcAft>
                <a:spcPts val="0"/>
              </a:spcAft>
              <a:buSzPts val="1300"/>
              <a:buChar char="●"/>
            </a:pPr>
            <a:r>
              <a:rPr lang="id"/>
              <a:t>Secara default, tipe data dasar yang biasa digunakan di Java sudah didukung oleh JPA</a:t>
            </a:r>
            <a:endParaRPr/>
          </a:p>
          <a:p>
            <a:pPr indent="-311150" lvl="0" marL="457200" rtl="0" algn="l">
              <a:spcBef>
                <a:spcPts val="0"/>
              </a:spcBef>
              <a:spcAft>
                <a:spcPts val="0"/>
              </a:spcAft>
              <a:buSzPts val="1300"/>
              <a:buChar char="●"/>
            </a:pPr>
            <a:r>
              <a:rPr lang="id"/>
              <a:t>Yang kita hanya perlukan adalah memastikan tipe data di Class Entity sama dengan tipe data di kolom Table di Database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Tipe Data</a:t>
            </a:r>
            <a:endParaRPr/>
          </a:p>
        </p:txBody>
      </p:sp>
      <p:sp>
        <p:nvSpPr>
          <p:cNvPr id="484" name="Google Shape;48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Semua Number (Byte, Short, Integer, Long, Float, Double)</a:t>
            </a:r>
            <a:endParaRPr/>
          </a:p>
          <a:p>
            <a:pPr indent="-311150" lvl="0" marL="457200" rtl="0" algn="l">
              <a:spcBef>
                <a:spcPts val="0"/>
              </a:spcBef>
              <a:spcAft>
                <a:spcPts val="0"/>
              </a:spcAft>
              <a:buSzPts val="1300"/>
              <a:buChar char="●"/>
            </a:pPr>
            <a:r>
              <a:rPr lang="id"/>
              <a:t>Semua Big Number (BigInteger, BigDecimal)</a:t>
            </a:r>
            <a:endParaRPr/>
          </a:p>
          <a:p>
            <a:pPr indent="-311150" lvl="0" marL="457200" rtl="0" algn="l">
              <a:spcBef>
                <a:spcPts val="0"/>
              </a:spcBef>
              <a:spcAft>
                <a:spcPts val="0"/>
              </a:spcAft>
              <a:buSzPts val="1300"/>
              <a:buChar char="●"/>
            </a:pPr>
            <a:r>
              <a:rPr lang="id"/>
              <a:t>Boolean</a:t>
            </a:r>
            <a:endParaRPr/>
          </a:p>
          <a:p>
            <a:pPr indent="-311150" lvl="0" marL="457200" rtl="0" algn="l">
              <a:spcBef>
                <a:spcPts val="0"/>
              </a:spcBef>
              <a:spcAft>
                <a:spcPts val="0"/>
              </a:spcAft>
              <a:buSzPts val="1300"/>
              <a:buChar char="●"/>
            </a:pPr>
            <a:r>
              <a:rPr lang="id"/>
              <a:t>String &amp; Character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Alter Table Customer</a:t>
            </a:r>
            <a:endParaRPr/>
          </a:p>
        </p:txBody>
      </p:sp>
      <p:pic>
        <p:nvPicPr>
          <p:cNvPr id="490" name="Google Shape;490;p81"/>
          <p:cNvPicPr preferRelativeResize="0"/>
          <p:nvPr/>
        </p:nvPicPr>
        <p:blipFill>
          <a:blip r:embed="rId3">
            <a:alphaModFix/>
          </a:blip>
          <a:stretch>
            <a:fillRect/>
          </a:stretch>
        </p:blipFill>
        <p:spPr>
          <a:xfrm>
            <a:off x="152400" y="2006250"/>
            <a:ext cx="8839200" cy="138468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496" name="Google Shape;496;p82"/>
          <p:cNvPicPr preferRelativeResize="0"/>
          <p:nvPr/>
        </p:nvPicPr>
        <p:blipFill>
          <a:blip r:embed="rId3">
            <a:alphaModFix/>
          </a:blip>
          <a:stretch>
            <a:fillRect/>
          </a:stretch>
        </p:blipFill>
        <p:spPr>
          <a:xfrm>
            <a:off x="152400" y="2006250"/>
            <a:ext cx="6883978"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Customer</a:t>
            </a:r>
            <a:endParaRPr/>
          </a:p>
        </p:txBody>
      </p:sp>
      <p:pic>
        <p:nvPicPr>
          <p:cNvPr id="502" name="Google Shape;502;p83"/>
          <p:cNvPicPr preferRelativeResize="0"/>
          <p:nvPr/>
        </p:nvPicPr>
        <p:blipFill>
          <a:blip r:embed="rId3">
            <a:alphaModFix/>
          </a:blip>
          <a:stretch>
            <a:fillRect/>
          </a:stretch>
        </p:blipFill>
        <p:spPr>
          <a:xfrm>
            <a:off x="152400" y="2006250"/>
            <a:ext cx="8839198" cy="26572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Relational Mapping?</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ORM adalah sebuah teknik pemetaan (mapping) antara basis data relational (database) dengan object (hasil Class) pada bahasa pemrograman</a:t>
            </a:r>
            <a:endParaRPr/>
          </a:p>
          <a:p>
            <a:pPr indent="-311150" lvl="0" marL="457200" rtl="0" algn="l">
              <a:spcBef>
                <a:spcPts val="0"/>
              </a:spcBef>
              <a:spcAft>
                <a:spcPts val="0"/>
              </a:spcAft>
              <a:buSzPts val="1300"/>
              <a:buChar char="●"/>
            </a:pPr>
            <a:r>
              <a:rPr lang="id"/>
              <a:t>Dengan menggunakan ORM, kita dapat memanipulasi data di database menggunakan object dalam bahasa pemrograman.</a:t>
            </a:r>
            <a:endParaRPr/>
          </a:p>
          <a:p>
            <a:pPr indent="-311150" lvl="0" marL="457200" rtl="0" algn="l">
              <a:spcBef>
                <a:spcPts val="0"/>
              </a:spcBef>
              <a:spcAft>
                <a:spcPts val="0"/>
              </a:spcAft>
              <a:buSzPts val="1300"/>
              <a:buChar char="●"/>
            </a:pPr>
            <a:r>
              <a:rPr lang="id"/>
              <a:t>ORM framework akan bertanggung jawab dalam melakukan sinkronisasi data yang kita ubah pada object dengan data di database, yaitu dengan melakukan proses CRUD (Create, Read, Update dan Delete)</a:t>
            </a:r>
            <a:endParaRPr/>
          </a:p>
          <a:p>
            <a:pPr indent="-311150" lvl="0" marL="457200" rtl="0" algn="l">
              <a:spcBef>
                <a:spcPts val="0"/>
              </a:spcBef>
              <a:spcAft>
                <a:spcPts val="0"/>
              </a:spcAft>
              <a:buSzPts val="1300"/>
              <a:buChar char="●"/>
            </a:pPr>
            <a:r>
              <a:rPr lang="id"/>
              <a:t>Dengan ORM, kita bisa melakukan manipulasi data di database layaknya memanipulasi data object, tanpa harus menulis SQL nya secara manual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Enum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Enum</a:t>
            </a:r>
            <a:endParaRPr/>
          </a:p>
        </p:txBody>
      </p:sp>
      <p:sp>
        <p:nvSpPr>
          <p:cNvPr id="513" name="Google Shape;513;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Java, terdapat fitur Enum</a:t>
            </a:r>
            <a:endParaRPr/>
          </a:p>
          <a:p>
            <a:pPr indent="-311150" lvl="0" marL="457200" rtl="0" algn="l">
              <a:spcBef>
                <a:spcPts val="0"/>
              </a:spcBef>
              <a:spcAft>
                <a:spcPts val="0"/>
              </a:spcAft>
              <a:buSzPts val="1300"/>
              <a:buChar char="●"/>
            </a:pPr>
            <a:r>
              <a:rPr lang="id"/>
              <a:t>Bagaimana cara menyimpan data Enum di Java ke table di database?</a:t>
            </a:r>
            <a:endParaRPr/>
          </a:p>
          <a:p>
            <a:pPr indent="-311150" lvl="0" marL="457200" rtl="0" algn="l">
              <a:spcBef>
                <a:spcPts val="0"/>
              </a:spcBef>
              <a:spcAft>
                <a:spcPts val="0"/>
              </a:spcAft>
              <a:buSzPts val="1300"/>
              <a:buChar char="●"/>
            </a:pPr>
            <a:r>
              <a:rPr lang="id"/>
              <a:t>Jika kita memiliki attribute dengan tipe data Enum, maka kita perlu memberitahu JPA bagaimana caranya menyimpan data Enum nya ke Table dengan menggunakan annotation Eumerated</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https://jakarta.ee/specifications/persistence/3.1/apidocs/jakarta.persistence/jakarta/persistence/enumerated</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Enum Type</a:t>
            </a:r>
            <a:endParaRPr/>
          </a:p>
        </p:txBody>
      </p:sp>
      <p:sp>
        <p:nvSpPr>
          <p:cNvPr id="519" name="Google Shape;519;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menyimpan data Enum, JPA menyediakan dua strategy, menyimpan dalam bentuk Integer, atau menyimpan dalam bentuk String</a:t>
            </a:r>
            <a:endParaRPr/>
          </a:p>
          <a:p>
            <a:pPr indent="-311150" lvl="0" marL="457200" rtl="0" algn="l">
              <a:spcBef>
                <a:spcPts val="0"/>
              </a:spcBef>
              <a:spcAft>
                <a:spcPts val="0"/>
              </a:spcAft>
              <a:buSzPts val="1300"/>
              <a:buChar char="●"/>
            </a:pPr>
            <a:r>
              <a:rPr lang="id"/>
              <a:t>Kita bisa memilih nya dengan menggunakan EnumType pada annotation Enumerated</a:t>
            </a:r>
            <a:endParaRPr/>
          </a:p>
          <a:p>
            <a:pPr indent="-311150" lvl="0" marL="457200" rtl="0" algn="l">
              <a:spcBef>
                <a:spcPts val="0"/>
              </a:spcBef>
              <a:spcAft>
                <a:spcPts val="0"/>
              </a:spcAft>
              <a:buSzPts val="1300"/>
              <a:buChar char="●"/>
            </a:pPr>
            <a:r>
              <a:rPr lang="id"/>
              <a:t>Sangat disarankan menggunakan strategy String, karea strategy Integer bisa berubah ketika terjadi penambahan Enum Value pada posisi yang acak</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https://jakarta.ee/specifications/persistence/3.1/apidocs/jakarta.persistence/jakarta/persistence/enumtype</a:t>
            </a:r>
            <a:r>
              <a:rPr lang="id"/>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Type Enum</a:t>
            </a:r>
            <a:endParaRPr/>
          </a:p>
        </p:txBody>
      </p:sp>
      <p:pic>
        <p:nvPicPr>
          <p:cNvPr id="525" name="Google Shape;525;p87"/>
          <p:cNvPicPr preferRelativeResize="0"/>
          <p:nvPr/>
        </p:nvPicPr>
        <p:blipFill>
          <a:blip r:embed="rId3">
            <a:alphaModFix/>
          </a:blip>
          <a:stretch>
            <a:fillRect/>
          </a:stretch>
        </p:blipFill>
        <p:spPr>
          <a:xfrm>
            <a:off x="152400" y="2006250"/>
            <a:ext cx="8839196" cy="259597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Alter Table Customer</a:t>
            </a:r>
            <a:endParaRPr/>
          </a:p>
        </p:txBody>
      </p:sp>
      <p:pic>
        <p:nvPicPr>
          <p:cNvPr id="531" name="Google Shape;531;p88"/>
          <p:cNvPicPr preferRelativeResize="0"/>
          <p:nvPr/>
        </p:nvPicPr>
        <p:blipFill>
          <a:blip r:embed="rId3">
            <a:alphaModFix/>
          </a:blip>
          <a:stretch>
            <a:fillRect/>
          </a:stretch>
        </p:blipFill>
        <p:spPr>
          <a:xfrm>
            <a:off x="152400" y="2006250"/>
            <a:ext cx="8839199" cy="139210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537" name="Google Shape;537;p89"/>
          <p:cNvPicPr preferRelativeResize="0"/>
          <p:nvPr/>
        </p:nvPicPr>
        <p:blipFill>
          <a:blip r:embed="rId3">
            <a:alphaModFix/>
          </a:blip>
          <a:stretch>
            <a:fillRect/>
          </a:stretch>
        </p:blipFill>
        <p:spPr>
          <a:xfrm>
            <a:off x="152400" y="2006250"/>
            <a:ext cx="7835234"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Customer</a:t>
            </a:r>
            <a:endParaRPr/>
          </a:p>
        </p:txBody>
      </p:sp>
      <p:pic>
        <p:nvPicPr>
          <p:cNvPr id="543" name="Google Shape;543;p90"/>
          <p:cNvPicPr preferRelativeResize="0"/>
          <p:nvPr/>
        </p:nvPicPr>
        <p:blipFill>
          <a:blip r:embed="rId3">
            <a:alphaModFix/>
          </a:blip>
          <a:stretch>
            <a:fillRect/>
          </a:stretch>
        </p:blipFill>
        <p:spPr>
          <a:xfrm>
            <a:off x="152400" y="2006250"/>
            <a:ext cx="8393813"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Date dan Time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 dan Time</a:t>
            </a:r>
            <a:endParaRPr/>
          </a:p>
        </p:txBody>
      </p:sp>
      <p:sp>
        <p:nvSpPr>
          <p:cNvPr id="554" name="Google Shape;554;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tipe data dasar, JPA juga bisa melakukan mapping tipe data Date dan Time secara otomatis</a:t>
            </a:r>
            <a:endParaRPr/>
          </a:p>
          <a:p>
            <a:pPr indent="-311150" lvl="0" marL="457200" rtl="0" algn="l">
              <a:spcBef>
                <a:spcPts val="0"/>
              </a:spcBef>
              <a:spcAft>
                <a:spcPts val="0"/>
              </a:spcAft>
              <a:buSzPts val="1300"/>
              <a:buChar char="●"/>
            </a:pPr>
            <a:r>
              <a:rPr lang="id"/>
              <a:t>Saat kita belajar JDBC, tipe data Date dan Time hanya terbatas pada tipe data di package java.sql</a:t>
            </a:r>
            <a:endParaRPr/>
          </a:p>
          <a:p>
            <a:pPr indent="-311150" lvl="0" marL="457200" rtl="0" algn="l">
              <a:spcBef>
                <a:spcPts val="0"/>
              </a:spcBef>
              <a:spcAft>
                <a:spcPts val="0"/>
              </a:spcAft>
              <a:buSzPts val="1300"/>
              <a:buChar char="●"/>
            </a:pPr>
            <a:r>
              <a:rPr lang="id"/>
              <a:t>Namun jika menggunakan JPA, kita bisa menggunakan tipe data Date, Timestamp, Calendar, bahkan class-class di Date and Time API seperti LocalDate, LocalTime dan lain-lain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Mapping Date dan Time API</a:t>
            </a:r>
            <a:endParaRPr/>
          </a:p>
        </p:txBody>
      </p:sp>
      <p:graphicFrame>
        <p:nvGraphicFramePr>
          <p:cNvPr id="560" name="Google Shape;560;p93"/>
          <p:cNvGraphicFramePr/>
          <p:nvPr/>
        </p:nvGraphicFramePr>
        <p:xfrm>
          <a:off x="952500" y="2000250"/>
          <a:ext cx="3000000" cy="3000000"/>
        </p:xfrm>
        <a:graphic>
          <a:graphicData uri="http://schemas.openxmlformats.org/drawingml/2006/table">
            <a:tbl>
              <a:tblPr>
                <a:noFill/>
                <a:tableStyleId>{E5135C94-0D18-4EF9-83C2-2A1D40B6A7B0}</a:tableStyleId>
              </a:tblPr>
              <a:tblGrid>
                <a:gridCol w="3619500"/>
                <a:gridCol w="3619500"/>
              </a:tblGrid>
              <a:tr h="381000">
                <a:tc>
                  <a:txBody>
                    <a:bodyPr/>
                    <a:lstStyle/>
                    <a:p>
                      <a:pPr indent="0" lvl="0" marL="0" rtl="0" algn="l">
                        <a:spcBef>
                          <a:spcPts val="0"/>
                        </a:spcBef>
                        <a:spcAft>
                          <a:spcPts val="0"/>
                        </a:spcAft>
                        <a:buNone/>
                      </a:pPr>
                      <a:r>
                        <a:rPr lang="id"/>
                        <a:t>Class Java</a:t>
                      </a:r>
                      <a:endParaRPr/>
                    </a:p>
                  </a:txBody>
                  <a:tcPr marT="91425" marB="91425" marR="91425" marL="91425"/>
                </a:tc>
                <a:tc>
                  <a:txBody>
                    <a:bodyPr/>
                    <a:lstStyle/>
                    <a:p>
                      <a:pPr indent="0" lvl="0" marL="0" rtl="0" algn="l">
                        <a:spcBef>
                          <a:spcPts val="0"/>
                        </a:spcBef>
                        <a:spcAft>
                          <a:spcPts val="0"/>
                        </a:spcAft>
                        <a:buNone/>
                      </a:pPr>
                      <a:r>
                        <a:rPr lang="id"/>
                        <a:t>Tipe Data Database</a:t>
                      </a:r>
                      <a:endParaRPr/>
                    </a:p>
                  </a:txBody>
                  <a:tcPr marT="91425" marB="91425" marR="91425" marL="91425"/>
                </a:tc>
              </a:tr>
              <a:tr h="381000">
                <a:tc>
                  <a:txBody>
                    <a:bodyPr/>
                    <a:lstStyle/>
                    <a:p>
                      <a:pPr indent="0" lvl="0" marL="0" rtl="0" algn="l">
                        <a:spcBef>
                          <a:spcPts val="0"/>
                        </a:spcBef>
                        <a:spcAft>
                          <a:spcPts val="0"/>
                        </a:spcAft>
                        <a:buNone/>
                      </a:pPr>
                      <a:r>
                        <a:rPr lang="id"/>
                        <a:t>java.sql.Date, java.time.LocalDate</a:t>
                      </a:r>
                      <a:endParaRPr/>
                    </a:p>
                  </a:txBody>
                  <a:tcPr marT="91425" marB="91425" marR="91425" marL="91425"/>
                </a:tc>
                <a:tc>
                  <a:txBody>
                    <a:bodyPr/>
                    <a:lstStyle/>
                    <a:p>
                      <a:pPr indent="0" lvl="0" marL="0" rtl="0" algn="l">
                        <a:spcBef>
                          <a:spcPts val="0"/>
                        </a:spcBef>
                        <a:spcAft>
                          <a:spcPts val="0"/>
                        </a:spcAft>
                        <a:buNone/>
                      </a:pPr>
                      <a:r>
                        <a:rPr lang="id"/>
                        <a:t>DATE</a:t>
                      </a:r>
                      <a:endParaRPr/>
                    </a:p>
                  </a:txBody>
                  <a:tcPr marT="91425" marB="91425" marR="91425" marL="91425"/>
                </a:tc>
              </a:tr>
              <a:tr h="381000">
                <a:tc>
                  <a:txBody>
                    <a:bodyPr/>
                    <a:lstStyle/>
                    <a:p>
                      <a:pPr indent="0" lvl="0" marL="0" rtl="0" algn="l">
                        <a:spcBef>
                          <a:spcPts val="0"/>
                        </a:spcBef>
                        <a:spcAft>
                          <a:spcPts val="0"/>
                        </a:spcAft>
                        <a:buNone/>
                      </a:pPr>
                      <a:r>
                        <a:rPr lang="id"/>
                        <a:t>java.sql.Time,</a:t>
                      </a:r>
                      <a:r>
                        <a:rPr lang="id"/>
                        <a:t> java.time.LocalTime</a:t>
                      </a:r>
                      <a:endParaRPr/>
                    </a:p>
                  </a:txBody>
                  <a:tcPr marT="91425" marB="91425" marR="91425" marL="91425"/>
                </a:tc>
                <a:tc>
                  <a:txBody>
                    <a:bodyPr/>
                    <a:lstStyle/>
                    <a:p>
                      <a:pPr indent="0" lvl="0" marL="0" rtl="0" algn="l">
                        <a:spcBef>
                          <a:spcPts val="0"/>
                        </a:spcBef>
                        <a:spcAft>
                          <a:spcPts val="0"/>
                        </a:spcAft>
                        <a:buNone/>
                      </a:pPr>
                      <a:r>
                        <a:rPr lang="id"/>
                        <a:t>TIME</a:t>
                      </a:r>
                      <a:endParaRPr/>
                    </a:p>
                  </a:txBody>
                  <a:tcPr marT="91425" marB="91425" marR="91425" marL="91425"/>
                </a:tc>
              </a:tr>
              <a:tr h="381000">
                <a:tc>
                  <a:txBody>
                    <a:bodyPr/>
                    <a:lstStyle/>
                    <a:p>
                      <a:pPr indent="0" lvl="0" marL="0" rtl="0" algn="l">
                        <a:spcBef>
                          <a:spcPts val="0"/>
                        </a:spcBef>
                        <a:spcAft>
                          <a:spcPts val="0"/>
                        </a:spcAft>
                        <a:buNone/>
                      </a:pPr>
                      <a:r>
                        <a:rPr lang="id"/>
                        <a:t>java.sql.Timestamp,</a:t>
                      </a:r>
                      <a:r>
                        <a:rPr lang="id"/>
                        <a:t> java.time.Instant, java.time.LocalDateTime, java.time.OffsetDateTime, java.time.ZonedDateTime</a:t>
                      </a:r>
                      <a:endParaRPr/>
                    </a:p>
                  </a:txBody>
                  <a:tcPr marT="91425" marB="91425" marR="91425" marL="91425"/>
                </a:tc>
                <a:tc>
                  <a:txBody>
                    <a:bodyPr/>
                    <a:lstStyle/>
                    <a:p>
                      <a:pPr indent="0" lvl="0" marL="0" rtl="0" algn="l">
                        <a:spcBef>
                          <a:spcPts val="0"/>
                        </a:spcBef>
                        <a:spcAft>
                          <a:spcPts val="0"/>
                        </a:spcAft>
                        <a:buNone/>
                      </a:pPr>
                      <a:r>
                        <a:rPr lang="id"/>
                        <a:t>TIMESTAMP</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JPA</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Persistence API atau disingkat JPA adalah salah satu standarisasi untuk Object Relational Mapping (ORM) di Java</a:t>
            </a:r>
            <a:endParaRPr/>
          </a:p>
          <a:p>
            <a:pPr indent="-311150" lvl="0" marL="457200" rtl="0" algn="l">
              <a:spcBef>
                <a:spcPts val="0"/>
              </a:spcBef>
              <a:spcAft>
                <a:spcPts val="0"/>
              </a:spcAft>
              <a:buSzPts val="1300"/>
              <a:buChar char="●"/>
            </a:pPr>
            <a:r>
              <a:rPr lang="id"/>
              <a:t>JPA sendiri sebenarnya adalah bagian dari Java Enterprise (sekarang bernama Jakarta Enterprise)</a:t>
            </a:r>
            <a:endParaRPr/>
          </a:p>
          <a:p>
            <a:pPr indent="-311150" lvl="0" marL="457200" rtl="0" algn="l">
              <a:spcBef>
                <a:spcPts val="0"/>
              </a:spcBef>
              <a:spcAft>
                <a:spcPts val="0"/>
              </a:spcAft>
              <a:buSzPts val="1300"/>
              <a:buChar char="●"/>
            </a:pPr>
            <a:r>
              <a:rPr lang="id"/>
              <a:t>Awalnya adalah fitur ORM di Enterprise Java Beans (EJB), namun akhirnya dipisahkan menjadi spesifikasi sendiri</a:t>
            </a:r>
            <a:endParaRPr/>
          </a:p>
          <a:p>
            <a:pPr indent="-311150" lvl="0" marL="457200" rtl="0" algn="l">
              <a:spcBef>
                <a:spcPts val="0"/>
              </a:spcBef>
              <a:spcAft>
                <a:spcPts val="0"/>
              </a:spcAft>
              <a:buSzPts val="1300"/>
              <a:buChar char="●"/>
            </a:pPr>
            <a:r>
              <a:rPr lang="id"/>
              <a:t>JPA sangat banyak digunakan oleh programmer Java, karena dengan menggunakan JPA, kita tidak perlu lagi melakukan hal manual seperti Query SQL, manual transform ke Java Bean Class atau melakukan manual JOIN ke banyak Table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Java Util</a:t>
            </a:r>
            <a:endParaRPr/>
          </a:p>
        </p:txBody>
      </p:sp>
      <p:sp>
        <p:nvSpPr>
          <p:cNvPr id="566" name="Google Shape;566;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dengan tipe data java.util.Date dan java.util.Calendar</a:t>
            </a:r>
            <a:endParaRPr/>
          </a:p>
          <a:p>
            <a:pPr indent="-311150" lvl="0" marL="457200" rtl="0" algn="l">
              <a:spcBef>
                <a:spcPts val="0"/>
              </a:spcBef>
              <a:spcAft>
                <a:spcPts val="0"/>
              </a:spcAft>
              <a:buSzPts val="1300"/>
              <a:buChar char="●"/>
            </a:pPr>
            <a:r>
              <a:rPr lang="id"/>
              <a:t>Tipe data itu sedikit membingungkan karena bisa digunakan untuk Date, Time dan Timestamp di database</a:t>
            </a:r>
            <a:endParaRPr/>
          </a:p>
          <a:p>
            <a:pPr indent="-311150" lvl="0" marL="457200" rtl="0" algn="l">
              <a:spcBef>
                <a:spcPts val="0"/>
              </a:spcBef>
              <a:spcAft>
                <a:spcPts val="0"/>
              </a:spcAft>
              <a:buSzPts val="1300"/>
              <a:buChar char="●"/>
            </a:pPr>
            <a:r>
              <a:rPr lang="id"/>
              <a:t>Oleh karena itu, direkomendasikan menggunakan package java.time</a:t>
            </a:r>
            <a:endParaRPr/>
          </a:p>
          <a:p>
            <a:pPr indent="-311150" lvl="0" marL="457200" rtl="0" algn="l">
              <a:spcBef>
                <a:spcPts val="0"/>
              </a:spcBef>
              <a:spcAft>
                <a:spcPts val="0"/>
              </a:spcAft>
              <a:buSzPts val="1300"/>
              <a:buChar char="●"/>
            </a:pPr>
            <a:r>
              <a:rPr lang="id"/>
              <a:t>Namun jika menggunakan package java.util, disarankan menambahkan annotation Temporal, untuk memberi tahu detail tipe data di database, apakah Date, Time atau Timestamp</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https://jakarta.ee/specifications/persistence/3.1/apidocs/jakarta.persistence/jakarta/persistence/temporal</a:t>
            </a:r>
            <a:r>
              <a:rPr lang="id"/>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Alter Table Category</a:t>
            </a:r>
            <a:endParaRPr/>
          </a:p>
        </p:txBody>
      </p:sp>
      <p:pic>
        <p:nvPicPr>
          <p:cNvPr id="572" name="Google Shape;572;p95"/>
          <p:cNvPicPr preferRelativeResize="0"/>
          <p:nvPr/>
        </p:nvPicPr>
        <p:blipFill>
          <a:blip r:embed="rId3">
            <a:alphaModFix/>
          </a:blip>
          <a:stretch>
            <a:fillRect/>
          </a:stretch>
        </p:blipFill>
        <p:spPr>
          <a:xfrm>
            <a:off x="152400" y="2006250"/>
            <a:ext cx="8839199" cy="199225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Entity</a:t>
            </a:r>
            <a:endParaRPr/>
          </a:p>
        </p:txBody>
      </p:sp>
      <p:pic>
        <p:nvPicPr>
          <p:cNvPr id="578" name="Google Shape;578;p96"/>
          <p:cNvPicPr preferRelativeResize="0"/>
          <p:nvPr/>
        </p:nvPicPr>
        <p:blipFill>
          <a:blip r:embed="rId3">
            <a:alphaModFix/>
          </a:blip>
          <a:stretch>
            <a:fillRect/>
          </a:stretch>
        </p:blipFill>
        <p:spPr>
          <a:xfrm>
            <a:off x="152400" y="2006250"/>
            <a:ext cx="7386239"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Category</a:t>
            </a:r>
            <a:endParaRPr/>
          </a:p>
        </p:txBody>
      </p:sp>
      <p:pic>
        <p:nvPicPr>
          <p:cNvPr id="584" name="Google Shape;584;p97"/>
          <p:cNvPicPr preferRelativeResize="0"/>
          <p:nvPr/>
        </p:nvPicPr>
        <p:blipFill>
          <a:blip r:embed="rId3">
            <a:alphaModFix/>
          </a:blip>
          <a:stretch>
            <a:fillRect/>
          </a:stretch>
        </p:blipFill>
        <p:spPr>
          <a:xfrm>
            <a:off x="152400" y="2006250"/>
            <a:ext cx="8839199" cy="291260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Large Object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Large Object</a:t>
            </a:r>
            <a:endParaRPr/>
          </a:p>
        </p:txBody>
      </p:sp>
      <p:sp>
        <p:nvSpPr>
          <p:cNvPr id="595" name="Google Shape;595;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kita membuat tipe kolom large object, yaitu tipe kolom yang digunakan untuk menampung data besar</a:t>
            </a:r>
            <a:endParaRPr/>
          </a:p>
          <a:p>
            <a:pPr indent="-311150" lvl="0" marL="457200" rtl="0" algn="l">
              <a:spcBef>
                <a:spcPts val="0"/>
              </a:spcBef>
              <a:spcAft>
                <a:spcPts val="0"/>
              </a:spcAft>
              <a:buSzPts val="1300"/>
              <a:buChar char="●"/>
            </a:pPr>
            <a:r>
              <a:rPr lang="id"/>
              <a:t>Terdapat dua jenis Large Object di database</a:t>
            </a:r>
            <a:endParaRPr/>
          </a:p>
          <a:p>
            <a:pPr indent="-311150" lvl="0" marL="457200" rtl="0" algn="l">
              <a:spcBef>
                <a:spcPts val="0"/>
              </a:spcBef>
              <a:spcAft>
                <a:spcPts val="0"/>
              </a:spcAft>
              <a:buSzPts val="1300"/>
              <a:buChar char="●"/>
            </a:pPr>
            <a:r>
              <a:rPr lang="id"/>
              <a:t>Character Large Object, untuk menampung tipe data Text besar, dan</a:t>
            </a:r>
            <a:endParaRPr/>
          </a:p>
          <a:p>
            <a:pPr indent="-311150" lvl="0" marL="457200" rtl="0" algn="l">
              <a:spcBef>
                <a:spcPts val="0"/>
              </a:spcBef>
              <a:spcAft>
                <a:spcPts val="0"/>
              </a:spcAft>
              <a:buSzPts val="1300"/>
              <a:buChar char="●"/>
            </a:pPr>
            <a:r>
              <a:rPr lang="id"/>
              <a:t>Binary Large Object, untuk menampung tipe data Binary besar (misal gambar, audio, dan lain-lain)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Java SQL</a:t>
            </a:r>
            <a:endParaRPr/>
          </a:p>
        </p:txBody>
      </p:sp>
      <p:sp>
        <p:nvSpPr>
          <p:cNvPr id="601" name="Google Shape;601;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Representasi Large Object di JDBC bisa menggunakan dua interface, yaitu</a:t>
            </a:r>
            <a:endParaRPr/>
          </a:p>
          <a:p>
            <a:pPr indent="-311150" lvl="0" marL="457200" rtl="0" algn="l">
              <a:spcBef>
                <a:spcPts val="0"/>
              </a:spcBef>
              <a:spcAft>
                <a:spcPts val="0"/>
              </a:spcAft>
              <a:buSzPts val="1300"/>
              <a:buChar char="●"/>
            </a:pPr>
            <a:r>
              <a:rPr lang="id"/>
              <a:t>java.sql.Clob untuk Character Large Object, dan</a:t>
            </a:r>
            <a:endParaRPr/>
          </a:p>
          <a:p>
            <a:pPr indent="-311150" lvl="0" marL="457200" rtl="0" algn="l">
              <a:spcBef>
                <a:spcPts val="0"/>
              </a:spcBef>
              <a:spcAft>
                <a:spcPts val="0"/>
              </a:spcAft>
              <a:buSzPts val="1300"/>
              <a:buChar char="●"/>
            </a:pPr>
            <a:r>
              <a:rPr lang="id"/>
              <a:t>java.sql.Blob untuk Binary Large Object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Java Types</a:t>
            </a:r>
            <a:endParaRPr/>
          </a:p>
        </p:txBody>
      </p:sp>
      <p:sp>
        <p:nvSpPr>
          <p:cNvPr id="607" name="Google Shape;607;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Namun, kadang menggunakan java.sql.Clob dan java.sql.Blob agak menyulitkan, karena harus membaca datanya secara manual menggunakan Java IO</a:t>
            </a:r>
            <a:endParaRPr/>
          </a:p>
          <a:p>
            <a:pPr indent="-311150" lvl="0" marL="457200" rtl="0" algn="l">
              <a:spcBef>
                <a:spcPts val="0"/>
              </a:spcBef>
              <a:spcAft>
                <a:spcPts val="0"/>
              </a:spcAft>
              <a:buSzPts val="1300"/>
              <a:buChar char="●"/>
            </a:pPr>
            <a:r>
              <a:rPr lang="id"/>
              <a:t>JPA juga bisa digunakan untuk secara otomatis mengkonversi tipe data Large Object ke tipe data yang lebih familiar di Java</a:t>
            </a:r>
            <a:endParaRPr/>
          </a:p>
          <a:p>
            <a:pPr indent="-311150" lvl="0" marL="457200" rtl="0" algn="l">
              <a:spcBef>
                <a:spcPts val="0"/>
              </a:spcBef>
              <a:spcAft>
                <a:spcPts val="0"/>
              </a:spcAft>
              <a:buSzPts val="1300"/>
              <a:buChar char="●"/>
            </a:pPr>
            <a:r>
              <a:rPr lang="id"/>
              <a:t>String dan char[] bisa digunakan untuk tipe data Character Large Object</a:t>
            </a:r>
            <a:endParaRPr/>
          </a:p>
          <a:p>
            <a:pPr indent="-311150" lvl="0" marL="457200" rtl="0" algn="l">
              <a:spcBef>
                <a:spcPts val="0"/>
              </a:spcBef>
              <a:spcAft>
                <a:spcPts val="0"/>
              </a:spcAft>
              <a:buSzPts val="1300"/>
              <a:buChar char="●"/>
            </a:pPr>
            <a:r>
              <a:rPr lang="id"/>
              <a:t>byte[] bisa digunakan untuk tipe data Binary Large Object</a:t>
            </a:r>
            <a:endParaRPr/>
          </a:p>
          <a:p>
            <a:pPr indent="-311150" lvl="0" marL="457200" rtl="0" algn="l">
              <a:spcBef>
                <a:spcPts val="0"/>
              </a:spcBef>
              <a:spcAft>
                <a:spcPts val="0"/>
              </a:spcAft>
              <a:buSzPts val="1300"/>
              <a:buChar char="●"/>
            </a:pPr>
            <a:r>
              <a:rPr lang="id"/>
              <a:t>Jika kita menggunakan tipe data ini, kita perlu menambahkan annotation Lob untuk memberi tahu ke JPA, bahkan ini adalah Large Object</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https://jakarta.ee/specifications/persistence/3.1/apidocs/jakarta.persistence/jakarta/persistence/lob</a:t>
            </a:r>
            <a:r>
              <a:rPr lang="id"/>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Image</a:t>
            </a:r>
            <a:endParaRPr/>
          </a:p>
        </p:txBody>
      </p:sp>
      <p:pic>
        <p:nvPicPr>
          <p:cNvPr id="613" name="Google Shape;613;p102"/>
          <p:cNvPicPr preferRelativeResize="0"/>
          <p:nvPr/>
        </p:nvPicPr>
        <p:blipFill>
          <a:blip r:embed="rId3">
            <a:alphaModFix/>
          </a:blip>
          <a:stretch>
            <a:fillRect/>
          </a:stretch>
        </p:blipFill>
        <p:spPr>
          <a:xfrm>
            <a:off x="152400" y="2006250"/>
            <a:ext cx="8839201" cy="271681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Entity</a:t>
            </a:r>
            <a:endParaRPr/>
          </a:p>
        </p:txBody>
      </p:sp>
      <p:pic>
        <p:nvPicPr>
          <p:cNvPr id="619" name="Google Shape;619;p103"/>
          <p:cNvPicPr preferRelativeResize="0"/>
          <p:nvPr/>
        </p:nvPicPr>
        <p:blipFill>
          <a:blip r:embed="rId3">
            <a:alphaModFix/>
          </a:blip>
          <a:stretch>
            <a:fillRect/>
          </a:stretch>
        </p:blipFill>
        <p:spPr>
          <a:xfrm>
            <a:off x="152400" y="2006250"/>
            <a:ext cx="6483017"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JPA</a:t>
            </a:r>
            <a:endParaRPr/>
          </a:p>
        </p:txBody>
      </p:sp>
      <p:pic>
        <p:nvPicPr>
          <p:cNvPr id="206" name="Google Shape;206;p32"/>
          <p:cNvPicPr preferRelativeResize="0"/>
          <p:nvPr/>
        </p:nvPicPr>
        <p:blipFill>
          <a:blip r:embed="rId3">
            <a:alphaModFix/>
          </a:blip>
          <a:stretch>
            <a:fillRect/>
          </a:stretch>
        </p:blipFill>
        <p:spPr>
          <a:xfrm>
            <a:off x="152400" y="2006250"/>
            <a:ext cx="8839204" cy="16400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Image</a:t>
            </a:r>
            <a:endParaRPr/>
          </a:p>
        </p:txBody>
      </p:sp>
      <p:pic>
        <p:nvPicPr>
          <p:cNvPr id="625" name="Google Shape;625;p104"/>
          <p:cNvPicPr preferRelativeResize="0"/>
          <p:nvPr/>
        </p:nvPicPr>
        <p:blipFill>
          <a:blip r:embed="rId3">
            <a:alphaModFix/>
          </a:blip>
          <a:stretch>
            <a:fillRect/>
          </a:stretch>
        </p:blipFill>
        <p:spPr>
          <a:xfrm>
            <a:off x="152400" y="2006250"/>
            <a:ext cx="8106398" cy="29848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Transient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Transient</a:t>
            </a:r>
            <a:endParaRPr/>
          </a:p>
        </p:txBody>
      </p:sp>
      <p:sp>
        <p:nvSpPr>
          <p:cNvPr id="636" name="Google Shape;636;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attribute di Class Entity, secara default attribute tersebut akan dianggap sebagai kolom di Table </a:t>
            </a:r>
            <a:endParaRPr/>
          </a:p>
          <a:p>
            <a:pPr indent="-311150" lvl="0" marL="457200" rtl="0" algn="l">
              <a:spcBef>
                <a:spcPts val="0"/>
              </a:spcBef>
              <a:spcAft>
                <a:spcPts val="0"/>
              </a:spcAft>
              <a:buSzPts val="1300"/>
              <a:buChar char="●"/>
            </a:pPr>
            <a:r>
              <a:rPr lang="id"/>
              <a:t>Kadang ada kasus kita ingin membuat attribute yang bukan kolom di table</a:t>
            </a:r>
            <a:endParaRPr/>
          </a:p>
          <a:p>
            <a:pPr indent="-311150" lvl="0" marL="457200" rtl="0" algn="l">
              <a:spcBef>
                <a:spcPts val="0"/>
              </a:spcBef>
              <a:spcAft>
                <a:spcPts val="0"/>
              </a:spcAft>
              <a:buSzPts val="1300"/>
              <a:buChar char="●"/>
            </a:pPr>
            <a:r>
              <a:rPr lang="id"/>
              <a:t>Pada kasus ini, kita bisa menambahkan annotation Transient, untuk menandai bahwa attribute tersebut bukan kolom di Table, sehingga akan di ignore oleh JPA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https://jakarta.ee/specifications/persistence/3.1/apidocs/jakarta.persistence/jakarta/persistence/transient</a:t>
            </a:r>
            <a:r>
              <a:rPr lang="id"/>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Entity</a:t>
            </a:r>
            <a:endParaRPr/>
          </a:p>
        </p:txBody>
      </p:sp>
      <p:pic>
        <p:nvPicPr>
          <p:cNvPr id="642" name="Google Shape;642;p107"/>
          <p:cNvPicPr preferRelativeResize="0"/>
          <p:nvPr/>
        </p:nvPicPr>
        <p:blipFill>
          <a:blip r:embed="rId3">
            <a:alphaModFix/>
          </a:blip>
          <a:stretch>
            <a:fillRect/>
          </a:stretch>
        </p:blipFill>
        <p:spPr>
          <a:xfrm>
            <a:off x="152400" y="2006250"/>
            <a:ext cx="7650563"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Embedded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Embedded</a:t>
            </a:r>
            <a:endParaRPr/>
          </a:p>
        </p:txBody>
      </p:sp>
      <p:sp>
        <p:nvSpPr>
          <p:cNvPr id="653" name="Google Shape;653;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Class Entity, praktek yang baik adalah membuat jenis Class sesuai dengan yang dibutuhkan, Misal jika dalam Class Member, terdapat informasi seperti firstName, middleName, lastName, title, mungkin lebih baik digabung dalam satu Class Name misalnya</a:t>
            </a:r>
            <a:endParaRPr/>
          </a:p>
          <a:p>
            <a:pPr indent="-311150" lvl="0" marL="457200" rtl="0" algn="l">
              <a:spcBef>
                <a:spcPts val="0"/>
              </a:spcBef>
              <a:spcAft>
                <a:spcPts val="0"/>
              </a:spcAft>
              <a:buSzPts val="1300"/>
              <a:buChar char="●"/>
            </a:pPr>
            <a:r>
              <a:rPr lang="id"/>
              <a:t>Namun jika kolom nya masih di table yang sama, kadang menyulitkan jika kita harus tetap membuat atribut nya pada Class Entity yang sama, karena lama-lama atribut nya akan semakin banyak</a:t>
            </a:r>
            <a:endParaRPr/>
          </a:p>
          <a:p>
            <a:pPr indent="-311150" lvl="0" marL="457200" rtl="0" algn="l">
              <a:spcBef>
                <a:spcPts val="0"/>
              </a:spcBef>
              <a:spcAft>
                <a:spcPts val="0"/>
              </a:spcAft>
              <a:buSzPts val="1300"/>
              <a:buChar char="●"/>
            </a:pPr>
            <a:r>
              <a:rPr lang="id"/>
              <a:t>Untungnya di JPA terdapat fitur Embedded, dimana kita bisa menambahkan atribut berupa Class lain, namun tetap mapping ke table yang sama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Embeddable</a:t>
            </a:r>
            <a:endParaRPr/>
          </a:p>
        </p:txBody>
      </p:sp>
      <p:sp>
        <p:nvSpPr>
          <p:cNvPr id="659" name="Google Shape;659;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menandai bahwa sebuah class itu bisa digunakan sebagai atribut di Class Entity atau istilahnya embedded atribut, maka kita wajib menambahkan annotation Embeddable di Class nya</a:t>
            </a:r>
            <a:endParaRPr/>
          </a:p>
          <a:p>
            <a:pPr indent="-311150" lvl="0" marL="457200" rtl="0" algn="l">
              <a:spcBef>
                <a:spcPts val="0"/>
              </a:spcBef>
              <a:spcAft>
                <a:spcPts val="0"/>
              </a:spcAft>
              <a:buSzPts val="1300"/>
              <a:buChar char="●"/>
            </a:pPr>
            <a:r>
              <a:rPr lang="id"/>
              <a:t>Selanjutnya isi atribut pada Class Embedded tersebut, bisa kita tambahkan annotation Column seperti biasanya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https://jakarta.ee/specifications/persistence/3.1/apidocs/jakarta.persistence/jakarta/persistence/embeddable</a:t>
            </a:r>
            <a:r>
              <a:rPr lang="id"/>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Member</a:t>
            </a:r>
            <a:endParaRPr/>
          </a:p>
        </p:txBody>
      </p:sp>
      <p:pic>
        <p:nvPicPr>
          <p:cNvPr id="665" name="Google Shape;665;p111"/>
          <p:cNvPicPr preferRelativeResize="0"/>
          <p:nvPr/>
        </p:nvPicPr>
        <p:blipFill>
          <a:blip r:embed="rId3">
            <a:alphaModFix/>
          </a:blip>
          <a:stretch>
            <a:fillRect/>
          </a:stretch>
        </p:blipFill>
        <p:spPr>
          <a:xfrm>
            <a:off x="152400" y="2006250"/>
            <a:ext cx="8839204" cy="279195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Name</a:t>
            </a:r>
            <a:endParaRPr/>
          </a:p>
        </p:txBody>
      </p:sp>
      <p:pic>
        <p:nvPicPr>
          <p:cNvPr id="671" name="Google Shape;671;p112"/>
          <p:cNvPicPr preferRelativeResize="0"/>
          <p:nvPr/>
        </p:nvPicPr>
        <p:blipFill>
          <a:blip r:embed="rId3">
            <a:alphaModFix/>
          </a:blip>
          <a:stretch>
            <a:fillRect/>
          </a:stretch>
        </p:blipFill>
        <p:spPr>
          <a:xfrm>
            <a:off x="152400" y="2006250"/>
            <a:ext cx="6760787" cy="29848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Embedded</a:t>
            </a:r>
            <a:endParaRPr/>
          </a:p>
        </p:txBody>
      </p:sp>
      <p:sp>
        <p:nvSpPr>
          <p:cNvPr id="677" name="Google Shape;677;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atribut class Embedded di Class Entity, kita wajib menggunakan annotation Embedded untuk menandai bahwa itu ada class Embedded</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https://jakarta.ee/specifications/persistence/3.1/apidocs/jakarta.persistence/jakarta/persistence/embedded</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Hibernate ORM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Member</a:t>
            </a:r>
            <a:endParaRPr/>
          </a:p>
        </p:txBody>
      </p:sp>
      <p:pic>
        <p:nvPicPr>
          <p:cNvPr id="683" name="Google Shape;683;p114"/>
          <p:cNvPicPr preferRelativeResize="0"/>
          <p:nvPr/>
        </p:nvPicPr>
        <p:blipFill>
          <a:blip r:embed="rId3">
            <a:alphaModFix/>
          </a:blip>
          <a:stretch>
            <a:fillRect/>
          </a:stretch>
        </p:blipFill>
        <p:spPr>
          <a:xfrm>
            <a:off x="152400" y="2006250"/>
            <a:ext cx="8025231" cy="29848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Member</a:t>
            </a:r>
            <a:endParaRPr/>
          </a:p>
        </p:txBody>
      </p:sp>
      <p:pic>
        <p:nvPicPr>
          <p:cNvPr id="689" name="Google Shape;689;p115"/>
          <p:cNvPicPr preferRelativeResize="0"/>
          <p:nvPr/>
        </p:nvPicPr>
        <p:blipFill>
          <a:blip r:embed="rId3">
            <a:alphaModFix/>
          </a:blip>
          <a:stretch>
            <a:fillRect/>
          </a:stretch>
        </p:blipFill>
        <p:spPr>
          <a:xfrm>
            <a:off x="152400" y="2006250"/>
            <a:ext cx="8839198" cy="257376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Embedded Id</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Embedded ID</a:t>
            </a:r>
            <a:endParaRPr/>
          </a:p>
        </p:txBody>
      </p:sp>
      <p:sp>
        <p:nvSpPr>
          <p:cNvPr id="700" name="Google Shape;700;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Id adalah representasi dari Primary Key di Table</a:t>
            </a:r>
            <a:endParaRPr/>
          </a:p>
          <a:p>
            <a:pPr indent="-311150" lvl="0" marL="457200" rtl="0" algn="l">
              <a:spcBef>
                <a:spcPts val="0"/>
              </a:spcBef>
              <a:spcAft>
                <a:spcPts val="0"/>
              </a:spcAft>
              <a:buSzPts val="1300"/>
              <a:buChar char="●"/>
            </a:pPr>
            <a:r>
              <a:rPr lang="id"/>
              <a:t>Seperti yang sudah kita bahas di materi sebelumnya, Class Entity wajib memiliki Id</a:t>
            </a:r>
            <a:endParaRPr/>
          </a:p>
          <a:p>
            <a:pPr indent="-311150" lvl="0" marL="457200" rtl="0" algn="l">
              <a:spcBef>
                <a:spcPts val="0"/>
              </a:spcBef>
              <a:spcAft>
                <a:spcPts val="0"/>
              </a:spcAft>
              <a:buSzPts val="1300"/>
              <a:buChar char="●"/>
            </a:pPr>
            <a:r>
              <a:rPr lang="id"/>
              <a:t>Namun bagaimana jika ternyata ada table dengan Primary Key lebih dari satu kolom?</a:t>
            </a:r>
            <a:endParaRPr/>
          </a:p>
          <a:p>
            <a:pPr indent="-311150" lvl="0" marL="457200" rtl="0" algn="l">
              <a:spcBef>
                <a:spcPts val="0"/>
              </a:spcBef>
              <a:spcAft>
                <a:spcPts val="0"/>
              </a:spcAft>
              <a:buSzPts val="1300"/>
              <a:buChar char="●"/>
            </a:pPr>
            <a:r>
              <a:rPr lang="id"/>
              <a:t>Pada kasus seperti ini, kita tidak bisa membuat dua atribut dengan annotation Id, karena method-method yang terdapat di EntityManager hanya menggunakan 1 parameter sebagai ID</a:t>
            </a:r>
            <a:endParaRPr/>
          </a:p>
          <a:p>
            <a:pPr indent="-311150" lvl="0" marL="457200" rtl="0" algn="l">
              <a:spcBef>
                <a:spcPts val="0"/>
              </a:spcBef>
              <a:spcAft>
                <a:spcPts val="0"/>
              </a:spcAft>
              <a:buSzPts val="1300"/>
              <a:buChar char="●"/>
            </a:pPr>
            <a:r>
              <a:rPr lang="id"/>
              <a:t>Oleh karena itu, kita perlu menggunakan Class Embedded </a:t>
            </a:r>
            <a:endParaRPr/>
          </a:p>
          <a:p>
            <a:pPr indent="-311150" lvl="0" marL="457200" rtl="0" algn="l">
              <a:spcBef>
                <a:spcPts val="0"/>
              </a:spcBef>
              <a:spcAft>
                <a:spcPts val="0"/>
              </a:spcAft>
              <a:buSzPts val="1300"/>
              <a:buChar char="●"/>
            </a:pPr>
            <a:r>
              <a:rPr lang="id"/>
              <a:t>Dan untuk menandai bahwa atribut itu adalah Id, kita gunakan annotation EmbeddedId</a:t>
            </a:r>
            <a:endParaRPr/>
          </a:p>
          <a:p>
            <a:pPr indent="-311150" lvl="0" marL="457200" rtl="0" algn="l">
              <a:spcBef>
                <a:spcPts val="0"/>
              </a:spcBef>
              <a:spcAft>
                <a:spcPts val="0"/>
              </a:spcAft>
              <a:buSzPts val="1300"/>
              <a:buChar char="●"/>
            </a:pPr>
            <a:r>
              <a:rPr lang="id"/>
              <a:t>Khusus untuk class Embedded untuk Primary Key, direkomendasikan implements Serializable</a:t>
            </a:r>
            <a:endParaRPr/>
          </a:p>
          <a:p>
            <a:pPr indent="-311150" lvl="0" marL="457200" rtl="0" algn="l">
              <a:spcBef>
                <a:spcPts val="0"/>
              </a:spcBef>
              <a:spcAft>
                <a:spcPts val="0"/>
              </a:spcAft>
              <a:buSzPts val="1300"/>
              <a:buChar char="●"/>
            </a:pPr>
            <a:r>
              <a:rPr lang="id" u="sng">
                <a:solidFill>
                  <a:schemeClr val="hlink"/>
                </a:solidFill>
                <a:hlinkClick r:id="rId3"/>
              </a:rPr>
              <a:t>https://jakarta.ee/specifications/persistence/3.1/apidocs/jakarta.persistence/jakarta/persistence/embeddedid</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Table Department</a:t>
            </a:r>
            <a:endParaRPr/>
          </a:p>
        </p:txBody>
      </p:sp>
      <p:pic>
        <p:nvPicPr>
          <p:cNvPr id="706" name="Google Shape;706;p118"/>
          <p:cNvPicPr preferRelativeResize="0"/>
          <p:nvPr/>
        </p:nvPicPr>
        <p:blipFill>
          <a:blip r:embed="rId3">
            <a:alphaModFix/>
          </a:blip>
          <a:stretch>
            <a:fillRect/>
          </a:stretch>
        </p:blipFill>
        <p:spPr>
          <a:xfrm>
            <a:off x="152400" y="2006250"/>
            <a:ext cx="8455014"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DepartmentId Embedded Class</a:t>
            </a:r>
            <a:endParaRPr/>
          </a:p>
        </p:txBody>
      </p:sp>
      <p:pic>
        <p:nvPicPr>
          <p:cNvPr id="712" name="Google Shape;712;p119"/>
          <p:cNvPicPr preferRelativeResize="0"/>
          <p:nvPr/>
        </p:nvPicPr>
        <p:blipFill>
          <a:blip r:embed="rId3">
            <a:alphaModFix/>
          </a:blip>
          <a:stretch>
            <a:fillRect/>
          </a:stretch>
        </p:blipFill>
        <p:spPr>
          <a:xfrm>
            <a:off x="152400" y="2006250"/>
            <a:ext cx="8783012" cy="298485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Department</a:t>
            </a:r>
            <a:endParaRPr/>
          </a:p>
        </p:txBody>
      </p:sp>
      <p:pic>
        <p:nvPicPr>
          <p:cNvPr id="718" name="Google Shape;718;p120"/>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Department</a:t>
            </a:r>
            <a:endParaRPr/>
          </a:p>
        </p:txBody>
      </p:sp>
      <p:pic>
        <p:nvPicPr>
          <p:cNvPr id="724" name="Google Shape;724;p121"/>
          <p:cNvPicPr preferRelativeResize="0"/>
          <p:nvPr/>
        </p:nvPicPr>
        <p:blipFill>
          <a:blip r:embed="rId3">
            <a:alphaModFix/>
          </a:blip>
          <a:stretch>
            <a:fillRect/>
          </a:stretch>
        </p:blipFill>
        <p:spPr>
          <a:xfrm>
            <a:off x="152400" y="2006250"/>
            <a:ext cx="8839204" cy="286583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Collection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Collection</a:t>
            </a:r>
            <a:endParaRPr/>
          </a:p>
        </p:txBody>
      </p:sp>
      <p:sp>
        <p:nvSpPr>
          <p:cNvPr id="735" name="Google Shape;735;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Data dalam bentuk Class, kita sering sekali membuat atribut dalam bentuk Collection, dan itu sangat mudah</a:t>
            </a:r>
            <a:endParaRPr/>
          </a:p>
          <a:p>
            <a:pPr indent="-311150" lvl="0" marL="457200" rtl="0" algn="l">
              <a:spcBef>
                <a:spcPts val="0"/>
              </a:spcBef>
              <a:spcAft>
                <a:spcPts val="0"/>
              </a:spcAft>
              <a:buSzPts val="1300"/>
              <a:buChar char="●"/>
            </a:pPr>
            <a:r>
              <a:rPr lang="id"/>
              <a:t>Namun hal itu tidak mudah dilakukan di Table, kita harus membuat table terpisah dengan relasi One to Many</a:t>
            </a:r>
            <a:endParaRPr/>
          </a:p>
          <a:p>
            <a:pPr indent="-311150" lvl="0" marL="457200" rtl="0" algn="l">
              <a:spcBef>
                <a:spcPts val="0"/>
              </a:spcBef>
              <a:spcAft>
                <a:spcPts val="0"/>
              </a:spcAft>
              <a:buSzPts val="1300"/>
              <a:buChar char="●"/>
            </a:pPr>
            <a:r>
              <a:rPr lang="id"/>
              <a:t>JPA mendukung database relation, namun pada kasus yang sangat sederhana, kita bisa membuat atribut dengan tipe Collection yang secara otomatis menggunakan Table Join untuk mengambil datanya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